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58"/>
  </p:notesMasterIdLst>
  <p:handoutMasterIdLst>
    <p:handoutMasterId r:id="rId59"/>
  </p:handoutMasterIdLst>
  <p:sldIdLst>
    <p:sldId id="261" r:id="rId2"/>
    <p:sldId id="268" r:id="rId3"/>
    <p:sldId id="262" r:id="rId4"/>
    <p:sldId id="270" r:id="rId5"/>
    <p:sldId id="263" r:id="rId6"/>
    <p:sldId id="265" r:id="rId7"/>
    <p:sldId id="269" r:id="rId8"/>
    <p:sldId id="271" r:id="rId9"/>
    <p:sldId id="264" r:id="rId10"/>
    <p:sldId id="272" r:id="rId11"/>
    <p:sldId id="273" r:id="rId12"/>
    <p:sldId id="274" r:id="rId13"/>
    <p:sldId id="275" r:id="rId14"/>
    <p:sldId id="276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278" r:id="rId26"/>
    <p:sldId id="301" r:id="rId27"/>
    <p:sldId id="279" r:id="rId28"/>
    <p:sldId id="302" r:id="rId29"/>
    <p:sldId id="303" r:id="rId30"/>
    <p:sldId id="304" r:id="rId31"/>
    <p:sldId id="305" r:id="rId32"/>
    <p:sldId id="280" r:id="rId33"/>
    <p:sldId id="306" r:id="rId34"/>
    <p:sldId id="307" r:id="rId35"/>
    <p:sldId id="309" r:id="rId36"/>
    <p:sldId id="310" r:id="rId37"/>
    <p:sldId id="311" r:id="rId38"/>
    <p:sldId id="312" r:id="rId39"/>
    <p:sldId id="313" r:id="rId40"/>
    <p:sldId id="314" r:id="rId41"/>
    <p:sldId id="315" r:id="rId42"/>
    <p:sldId id="316" r:id="rId43"/>
    <p:sldId id="317" r:id="rId44"/>
    <p:sldId id="282" r:id="rId45"/>
    <p:sldId id="283" r:id="rId46"/>
    <p:sldId id="284" r:id="rId47"/>
    <p:sldId id="285" r:id="rId48"/>
    <p:sldId id="321" r:id="rId49"/>
    <p:sldId id="286" r:id="rId50"/>
    <p:sldId id="287" r:id="rId51"/>
    <p:sldId id="319" r:id="rId52"/>
    <p:sldId id="288" r:id="rId53"/>
    <p:sldId id="320" r:id="rId54"/>
    <p:sldId id="289" r:id="rId55"/>
    <p:sldId id="318" r:id="rId56"/>
    <p:sldId id="290" r:id="rId57"/>
  </p:sldIdLst>
  <p:sldSz cx="9144000" cy="6858000" type="screen4x3"/>
  <p:notesSz cx="9926638" cy="143557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A54D"/>
    <a:srgbClr val="56C7CA"/>
    <a:srgbClr val="F466E0"/>
    <a:srgbClr val="F577E3"/>
    <a:srgbClr val="2629AE"/>
    <a:srgbClr val="C7CB08"/>
    <a:srgbClr val="00A7BD"/>
    <a:srgbClr val="8D6A8E"/>
    <a:srgbClr val="EE7531"/>
    <a:srgbClr val="4A4A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69" autoAdjust="0"/>
    <p:restoredTop sz="99825" autoAdjust="0"/>
  </p:normalViewPr>
  <p:slideViewPr>
    <p:cSldViewPr snapToGrid="0" snapToObjects="1">
      <p:cViewPr varScale="1">
        <p:scale>
          <a:sx n="74" d="100"/>
          <a:sy n="74" d="100"/>
        </p:scale>
        <p:origin x="-141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6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1472D3-F352-403C-9F75-F82A85733FAE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3497685F-1C3D-40FA-A47E-1963E3866637}">
      <dgm:prSet/>
      <dgm:spPr>
        <a:solidFill>
          <a:srgbClr val="FFC000"/>
        </a:solidFill>
      </dgm:spPr>
      <dgm:t>
        <a:bodyPr/>
        <a:lstStyle/>
        <a:p>
          <a:r>
            <a:rPr lang="cs-CZ" b="1" dirty="0">
              <a:solidFill>
                <a:schemeClr val="tx1"/>
              </a:solidFill>
            </a:rPr>
            <a:t>Zaměření skutečného stavu (polohopis)</a:t>
          </a:r>
        </a:p>
      </dgm:t>
    </dgm:pt>
    <dgm:pt modelId="{03D7EE70-6020-4C62-9B4F-515BE13D067C}" type="parTrans" cxnId="{3BC220A6-5A8E-4772-BA82-79FD731B3877}">
      <dgm:prSet/>
      <dgm:spPr/>
      <dgm:t>
        <a:bodyPr/>
        <a:lstStyle/>
        <a:p>
          <a:endParaRPr lang="cs-CZ"/>
        </a:p>
      </dgm:t>
    </dgm:pt>
    <dgm:pt modelId="{893CFF66-E57C-4366-9189-B926758E2DF5}" type="sibTrans" cxnId="{3BC220A6-5A8E-4772-BA82-79FD731B3877}">
      <dgm:prSet/>
      <dgm:spPr/>
      <dgm:t>
        <a:bodyPr/>
        <a:lstStyle/>
        <a:p>
          <a:endParaRPr lang="cs-CZ"/>
        </a:p>
      </dgm:t>
    </dgm:pt>
    <dgm:pt modelId="{62C5BCD1-E573-433C-9226-BC8DBEEEA16C}">
      <dgm:prSet/>
      <dgm:spPr>
        <a:solidFill>
          <a:srgbClr val="FFC000"/>
        </a:solidFill>
      </dgm:spPr>
      <dgm:t>
        <a:bodyPr/>
        <a:lstStyle/>
        <a:p>
          <a:r>
            <a:rPr lang="cs-CZ" b="1" dirty="0">
              <a:solidFill>
                <a:schemeClr val="tx1"/>
              </a:solidFill>
            </a:rPr>
            <a:t>Šetření obvodu </a:t>
          </a:r>
          <a:r>
            <a:rPr lang="cs-CZ" b="1" dirty="0" err="1">
              <a:solidFill>
                <a:schemeClr val="tx1"/>
              </a:solidFill>
            </a:rPr>
            <a:t>KoPÚ</a:t>
          </a:r>
          <a:r>
            <a:rPr lang="cs-CZ" b="1" dirty="0">
              <a:solidFill>
                <a:schemeClr val="tx1"/>
              </a:solidFill>
            </a:rPr>
            <a:t> a neřešených dle § 2</a:t>
          </a:r>
        </a:p>
      </dgm:t>
    </dgm:pt>
    <dgm:pt modelId="{B37327BD-5ED6-49D5-BBAF-0DF138900076}" type="parTrans" cxnId="{E279ACBA-5DC8-4752-A474-3E6E93EC179B}">
      <dgm:prSet/>
      <dgm:spPr/>
      <dgm:t>
        <a:bodyPr/>
        <a:lstStyle/>
        <a:p>
          <a:endParaRPr lang="cs-CZ"/>
        </a:p>
      </dgm:t>
    </dgm:pt>
    <dgm:pt modelId="{5C675C11-2E52-40FE-8C86-CA3370F5FC54}" type="sibTrans" cxnId="{E279ACBA-5DC8-4752-A474-3E6E93EC179B}">
      <dgm:prSet/>
      <dgm:spPr/>
      <dgm:t>
        <a:bodyPr/>
        <a:lstStyle/>
        <a:p>
          <a:endParaRPr lang="cs-CZ"/>
        </a:p>
      </dgm:t>
    </dgm:pt>
    <dgm:pt modelId="{B1EF0919-D915-4B3D-BE03-3915AEAC9E00}">
      <dgm:prSet/>
      <dgm:spPr>
        <a:solidFill>
          <a:srgbClr val="FFC000"/>
        </a:solidFill>
      </dgm:spPr>
      <dgm:t>
        <a:bodyPr/>
        <a:lstStyle/>
        <a:p>
          <a:r>
            <a:rPr lang="cs-CZ" b="1" dirty="0">
              <a:solidFill>
                <a:schemeClr val="tx1"/>
              </a:solidFill>
            </a:rPr>
            <a:t>Úvodní jednání</a:t>
          </a:r>
        </a:p>
      </dgm:t>
    </dgm:pt>
    <dgm:pt modelId="{718384A2-787E-4C40-B598-5C7588C933FC}" type="parTrans" cxnId="{FCA50F50-3B9D-438C-899A-B6CED88DA804}">
      <dgm:prSet/>
      <dgm:spPr/>
      <dgm:t>
        <a:bodyPr/>
        <a:lstStyle/>
        <a:p>
          <a:endParaRPr lang="cs-CZ"/>
        </a:p>
      </dgm:t>
    </dgm:pt>
    <dgm:pt modelId="{6ECABD1F-0E14-4B0B-A3B2-F48F3613CB10}" type="sibTrans" cxnId="{FCA50F50-3B9D-438C-899A-B6CED88DA804}">
      <dgm:prSet/>
      <dgm:spPr/>
      <dgm:t>
        <a:bodyPr/>
        <a:lstStyle/>
        <a:p>
          <a:endParaRPr lang="cs-CZ"/>
        </a:p>
      </dgm:t>
    </dgm:pt>
    <dgm:pt modelId="{618E97EF-9243-4A42-A7E1-C42C99F8318F}">
      <dgm:prSet/>
      <dgm:spPr/>
      <dgm:t>
        <a:bodyPr/>
        <a:lstStyle/>
        <a:p>
          <a:r>
            <a:rPr lang="cs-CZ" b="1">
              <a:solidFill>
                <a:schemeClr val="tx1"/>
              </a:solidFill>
            </a:rPr>
            <a:t>Soupis nároků vlastníků</a:t>
          </a:r>
        </a:p>
      </dgm:t>
    </dgm:pt>
    <dgm:pt modelId="{5E01AAA4-BD79-4611-80AA-C962CCD5FE6F}" type="parTrans" cxnId="{EB55A514-8AF0-4EC1-9E53-2E8511EA7EA9}">
      <dgm:prSet/>
      <dgm:spPr/>
      <dgm:t>
        <a:bodyPr/>
        <a:lstStyle/>
        <a:p>
          <a:endParaRPr lang="cs-CZ"/>
        </a:p>
      </dgm:t>
    </dgm:pt>
    <dgm:pt modelId="{BACCE71E-3551-4E06-8994-39F48CE72C35}" type="sibTrans" cxnId="{EB55A514-8AF0-4EC1-9E53-2E8511EA7EA9}">
      <dgm:prSet/>
      <dgm:spPr/>
      <dgm:t>
        <a:bodyPr/>
        <a:lstStyle/>
        <a:p>
          <a:endParaRPr lang="cs-CZ"/>
        </a:p>
      </dgm:t>
    </dgm:pt>
    <dgm:pt modelId="{2E69748E-AE7B-4FA8-8A65-D0E7072AF2D9}">
      <dgm:prSet/>
      <dgm:spPr/>
      <dgm:t>
        <a:bodyPr/>
        <a:lstStyle/>
        <a:p>
          <a:r>
            <a:rPr lang="cs-CZ" b="1" dirty="0">
              <a:solidFill>
                <a:schemeClr val="tx1"/>
              </a:solidFill>
            </a:rPr>
            <a:t>Plán společných zařízení</a:t>
          </a:r>
        </a:p>
      </dgm:t>
    </dgm:pt>
    <dgm:pt modelId="{2369064E-A8B9-481C-B0CD-AA61047DFC9D}" type="parTrans" cxnId="{05EAD756-A626-4AF6-BE28-F104B9DE8A13}">
      <dgm:prSet/>
      <dgm:spPr/>
      <dgm:t>
        <a:bodyPr/>
        <a:lstStyle/>
        <a:p>
          <a:endParaRPr lang="cs-CZ"/>
        </a:p>
      </dgm:t>
    </dgm:pt>
    <dgm:pt modelId="{D91258C1-E654-43E0-AD0B-2832820234DF}" type="sibTrans" cxnId="{05EAD756-A626-4AF6-BE28-F104B9DE8A13}">
      <dgm:prSet/>
      <dgm:spPr/>
      <dgm:t>
        <a:bodyPr/>
        <a:lstStyle/>
        <a:p>
          <a:endParaRPr lang="cs-CZ"/>
        </a:p>
      </dgm:t>
    </dgm:pt>
    <dgm:pt modelId="{55481F5F-28B4-451B-90C5-02DA6B0BE967}">
      <dgm:prSet/>
      <dgm:spPr/>
      <dgm:t>
        <a:bodyPr/>
        <a:lstStyle/>
        <a:p>
          <a:r>
            <a:rPr lang="cs-CZ" b="1" dirty="0">
              <a:solidFill>
                <a:schemeClr val="tx1"/>
              </a:solidFill>
            </a:rPr>
            <a:t>Návrh nového uspořádání</a:t>
          </a:r>
        </a:p>
      </dgm:t>
    </dgm:pt>
    <dgm:pt modelId="{46242961-BAEA-41A5-8063-1EAE7000EE8D}" type="parTrans" cxnId="{65BF79F4-FD03-48FD-AE7E-6EF6A54C2857}">
      <dgm:prSet/>
      <dgm:spPr/>
      <dgm:t>
        <a:bodyPr/>
        <a:lstStyle/>
        <a:p>
          <a:endParaRPr lang="cs-CZ"/>
        </a:p>
      </dgm:t>
    </dgm:pt>
    <dgm:pt modelId="{D849FBE6-7A33-4D1D-AC5B-3CA73A586494}" type="sibTrans" cxnId="{65BF79F4-FD03-48FD-AE7E-6EF6A54C2857}">
      <dgm:prSet/>
      <dgm:spPr/>
      <dgm:t>
        <a:bodyPr/>
        <a:lstStyle/>
        <a:p>
          <a:endParaRPr lang="cs-CZ"/>
        </a:p>
      </dgm:t>
    </dgm:pt>
    <dgm:pt modelId="{B27B3A2D-4AA7-4415-8710-6F8AB78BF4E0}">
      <dgm:prSet/>
      <dgm:spPr/>
      <dgm:t>
        <a:bodyPr/>
        <a:lstStyle/>
        <a:p>
          <a:r>
            <a:rPr lang="cs-CZ" b="1" dirty="0">
              <a:solidFill>
                <a:schemeClr val="tx1"/>
              </a:solidFill>
            </a:rPr>
            <a:t>Závěrečné jednání</a:t>
          </a:r>
        </a:p>
      </dgm:t>
    </dgm:pt>
    <dgm:pt modelId="{3904265D-463C-4431-9407-4FC4E6701512}" type="parTrans" cxnId="{1931A6F2-B378-4696-A8CF-7BF4AE1129A6}">
      <dgm:prSet/>
      <dgm:spPr/>
      <dgm:t>
        <a:bodyPr/>
        <a:lstStyle/>
        <a:p>
          <a:endParaRPr lang="cs-CZ"/>
        </a:p>
      </dgm:t>
    </dgm:pt>
    <dgm:pt modelId="{378A92B8-3C67-4869-98BE-D188B99805DE}" type="sibTrans" cxnId="{1931A6F2-B378-4696-A8CF-7BF4AE1129A6}">
      <dgm:prSet/>
      <dgm:spPr/>
      <dgm:t>
        <a:bodyPr/>
        <a:lstStyle/>
        <a:p>
          <a:endParaRPr lang="cs-CZ"/>
        </a:p>
      </dgm:t>
    </dgm:pt>
    <dgm:pt modelId="{611761B0-3278-4A70-948B-A941F549E502}">
      <dgm:prSet/>
      <dgm:spPr/>
      <dgm:t>
        <a:bodyPr/>
        <a:lstStyle/>
        <a:p>
          <a:r>
            <a:rPr lang="cs-CZ" b="1" dirty="0">
              <a:solidFill>
                <a:schemeClr val="tx1"/>
              </a:solidFill>
            </a:rPr>
            <a:t>1. rozhodnutí          (o schválení návrhu </a:t>
          </a:r>
          <a:r>
            <a:rPr lang="cs-CZ" b="1" dirty="0" err="1">
              <a:solidFill>
                <a:schemeClr val="tx1"/>
              </a:solidFill>
            </a:rPr>
            <a:t>KoPÚ</a:t>
          </a:r>
          <a:r>
            <a:rPr lang="cs-CZ" b="1" dirty="0">
              <a:solidFill>
                <a:schemeClr val="tx1"/>
              </a:solidFill>
            </a:rPr>
            <a:t>)</a:t>
          </a:r>
        </a:p>
      </dgm:t>
    </dgm:pt>
    <dgm:pt modelId="{7ABA2CBE-8720-4BAD-AD96-88D21C073548}" type="parTrans" cxnId="{BEE906E9-5092-4B1E-B4AA-85A47773FA95}">
      <dgm:prSet/>
      <dgm:spPr/>
      <dgm:t>
        <a:bodyPr/>
        <a:lstStyle/>
        <a:p>
          <a:endParaRPr lang="cs-CZ"/>
        </a:p>
      </dgm:t>
    </dgm:pt>
    <dgm:pt modelId="{A61EC5E5-A3C0-417C-85BA-71D25AA00791}" type="sibTrans" cxnId="{BEE906E9-5092-4B1E-B4AA-85A47773FA95}">
      <dgm:prSet/>
      <dgm:spPr/>
      <dgm:t>
        <a:bodyPr/>
        <a:lstStyle/>
        <a:p>
          <a:endParaRPr lang="cs-CZ"/>
        </a:p>
      </dgm:t>
    </dgm:pt>
    <dgm:pt modelId="{64E50AB6-3542-4A90-BCA5-EB793A034495}">
      <dgm:prSet/>
      <dgm:spPr/>
      <dgm:t>
        <a:bodyPr/>
        <a:lstStyle/>
        <a:p>
          <a:r>
            <a:rPr lang="cs-CZ" b="1" dirty="0">
              <a:solidFill>
                <a:schemeClr val="tx1"/>
              </a:solidFill>
            </a:rPr>
            <a:t>Vytyčení nových pozemků</a:t>
          </a:r>
        </a:p>
      </dgm:t>
    </dgm:pt>
    <dgm:pt modelId="{34AB0282-CBC8-40AF-AEFB-6A24BEA8F238}" type="parTrans" cxnId="{5E1C6C7D-B6E1-4A49-AFE5-5F19D34F9F1B}">
      <dgm:prSet/>
      <dgm:spPr/>
      <dgm:t>
        <a:bodyPr/>
        <a:lstStyle/>
        <a:p>
          <a:endParaRPr lang="cs-CZ"/>
        </a:p>
      </dgm:t>
    </dgm:pt>
    <dgm:pt modelId="{6657C77A-D8D2-4249-BB7B-0A97677AA2CD}" type="sibTrans" cxnId="{5E1C6C7D-B6E1-4A49-AFE5-5F19D34F9F1B}">
      <dgm:prSet/>
      <dgm:spPr/>
      <dgm:t>
        <a:bodyPr/>
        <a:lstStyle/>
        <a:p>
          <a:endParaRPr lang="cs-CZ"/>
        </a:p>
      </dgm:t>
    </dgm:pt>
    <dgm:pt modelId="{236BBA11-D324-4707-9456-7224CD63F258}">
      <dgm:prSet/>
      <dgm:spPr/>
      <dgm:t>
        <a:bodyPr/>
        <a:lstStyle/>
        <a:p>
          <a:r>
            <a:rPr lang="cs-CZ" b="1" dirty="0">
              <a:solidFill>
                <a:schemeClr val="tx1"/>
              </a:solidFill>
            </a:rPr>
            <a:t>Realizace prvků PSZ</a:t>
          </a:r>
        </a:p>
      </dgm:t>
    </dgm:pt>
    <dgm:pt modelId="{251D7107-B0EB-4A82-AA77-369F9F74D217}" type="parTrans" cxnId="{E29444B7-16EE-464F-8968-19C01C22938A}">
      <dgm:prSet/>
      <dgm:spPr/>
      <dgm:t>
        <a:bodyPr/>
        <a:lstStyle/>
        <a:p>
          <a:endParaRPr lang="cs-CZ"/>
        </a:p>
      </dgm:t>
    </dgm:pt>
    <dgm:pt modelId="{9A17D536-B93E-4DD5-A320-F67C64C18F76}" type="sibTrans" cxnId="{E29444B7-16EE-464F-8968-19C01C22938A}">
      <dgm:prSet/>
      <dgm:spPr/>
      <dgm:t>
        <a:bodyPr/>
        <a:lstStyle/>
        <a:p>
          <a:endParaRPr lang="cs-CZ"/>
        </a:p>
      </dgm:t>
    </dgm:pt>
    <dgm:pt modelId="{A7975BB3-DCBA-4A80-8D73-6A6D9E48093C}">
      <dgm:prSet/>
      <dgm:spPr>
        <a:solidFill>
          <a:srgbClr val="FFC000"/>
        </a:solidFill>
      </dgm:spPr>
      <dgm:t>
        <a:bodyPr/>
        <a:lstStyle/>
        <a:p>
          <a:r>
            <a:rPr lang="cs-CZ" b="1" dirty="0">
              <a:solidFill>
                <a:schemeClr val="tx1"/>
              </a:solidFill>
            </a:rPr>
            <a:t>Zahájení řízení</a:t>
          </a:r>
        </a:p>
      </dgm:t>
    </dgm:pt>
    <dgm:pt modelId="{2BF50121-4FC2-4289-8485-157627946626}" type="parTrans" cxnId="{BBA686B4-0F4E-4BEC-8C4D-0A9D4FE1310B}">
      <dgm:prSet/>
      <dgm:spPr/>
      <dgm:t>
        <a:bodyPr/>
        <a:lstStyle/>
        <a:p>
          <a:endParaRPr lang="cs-CZ"/>
        </a:p>
      </dgm:t>
    </dgm:pt>
    <dgm:pt modelId="{D979C087-6BBF-4C8F-B0CB-A4876936F00C}" type="sibTrans" cxnId="{BBA686B4-0F4E-4BEC-8C4D-0A9D4FE1310B}">
      <dgm:prSet/>
      <dgm:spPr/>
      <dgm:t>
        <a:bodyPr/>
        <a:lstStyle/>
        <a:p>
          <a:endParaRPr lang="cs-CZ"/>
        </a:p>
      </dgm:t>
    </dgm:pt>
    <dgm:pt modelId="{F6135DD3-F2EF-4016-AD41-2AC1C24D95F3}">
      <dgm:prSet/>
      <dgm:spPr/>
      <dgm:t>
        <a:bodyPr/>
        <a:lstStyle/>
        <a:p>
          <a:r>
            <a:rPr lang="cs-CZ" b="1">
              <a:solidFill>
                <a:schemeClr val="tx1"/>
              </a:solidFill>
            </a:rPr>
            <a:t>Mapové dílo</a:t>
          </a:r>
        </a:p>
      </dgm:t>
    </dgm:pt>
    <dgm:pt modelId="{1EB9C2E3-8460-444B-9981-D438828C812C}" type="parTrans" cxnId="{44734BB0-7451-4B9C-BD2F-A0DF8AAD59CC}">
      <dgm:prSet/>
      <dgm:spPr/>
      <dgm:t>
        <a:bodyPr/>
        <a:lstStyle/>
        <a:p>
          <a:endParaRPr lang="cs-CZ"/>
        </a:p>
      </dgm:t>
    </dgm:pt>
    <dgm:pt modelId="{521BBE3D-AAE1-47EF-A012-63ED164A6606}" type="sibTrans" cxnId="{44734BB0-7451-4B9C-BD2F-A0DF8AAD59CC}">
      <dgm:prSet/>
      <dgm:spPr/>
      <dgm:t>
        <a:bodyPr/>
        <a:lstStyle/>
        <a:p>
          <a:endParaRPr lang="cs-CZ"/>
        </a:p>
      </dgm:t>
    </dgm:pt>
    <dgm:pt modelId="{540ADB5A-3E34-4BBA-AAE8-A7EF2C34D99C}">
      <dgm:prSet/>
      <dgm:spPr/>
      <dgm:t>
        <a:bodyPr/>
        <a:lstStyle/>
        <a:p>
          <a:r>
            <a:rPr lang="cs-CZ" b="1" dirty="0">
              <a:solidFill>
                <a:schemeClr val="tx1"/>
              </a:solidFill>
            </a:rPr>
            <a:t>2. rozhodnutí         (o přechodu vlastnických práv)</a:t>
          </a:r>
        </a:p>
      </dgm:t>
    </dgm:pt>
    <dgm:pt modelId="{41904404-0EC6-4B7F-92C2-3C8FEFA5E2EC}" type="parTrans" cxnId="{59A1149F-CEB8-444E-A10E-F85EE876A3D3}">
      <dgm:prSet/>
      <dgm:spPr/>
      <dgm:t>
        <a:bodyPr/>
        <a:lstStyle/>
        <a:p>
          <a:endParaRPr lang="cs-CZ"/>
        </a:p>
      </dgm:t>
    </dgm:pt>
    <dgm:pt modelId="{0B87F9EE-D4DB-4BC0-A24D-9D438E3DE592}" type="sibTrans" cxnId="{59A1149F-CEB8-444E-A10E-F85EE876A3D3}">
      <dgm:prSet/>
      <dgm:spPr/>
      <dgm:t>
        <a:bodyPr/>
        <a:lstStyle/>
        <a:p>
          <a:endParaRPr lang="cs-CZ"/>
        </a:p>
      </dgm:t>
    </dgm:pt>
    <dgm:pt modelId="{792620C8-039D-4F00-BC40-EF6C4E576F7D}" type="pres">
      <dgm:prSet presAssocID="{CE1472D3-F352-403C-9F75-F82A85733FAE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cs-CZ"/>
        </a:p>
      </dgm:t>
    </dgm:pt>
    <dgm:pt modelId="{3595B29E-0E83-4AC9-8C2C-82DDC76A41DF}" type="pres">
      <dgm:prSet presAssocID="{A7975BB3-DCBA-4A80-8D73-6A6D9E48093C}" presName="compNode" presStyleCnt="0"/>
      <dgm:spPr/>
    </dgm:pt>
    <dgm:pt modelId="{8955D40A-6B44-4628-99F2-B9E7F69BF142}" type="pres">
      <dgm:prSet presAssocID="{A7975BB3-DCBA-4A80-8D73-6A6D9E48093C}" presName="dummyConnPt" presStyleCnt="0"/>
      <dgm:spPr/>
    </dgm:pt>
    <dgm:pt modelId="{E9A16546-AA3D-4CDE-BF19-469014589E05}" type="pres">
      <dgm:prSet presAssocID="{A7975BB3-DCBA-4A80-8D73-6A6D9E48093C}" presName="node" presStyleLbl="node1" presStyleIdx="0" presStyleCnt="13" custLinFactNeighborX="2922" custLinFactNeighborY="44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A06BE42-A05D-4DFA-9312-3655BC7D678E}" type="pres">
      <dgm:prSet presAssocID="{D979C087-6BBF-4C8F-B0CB-A4876936F00C}" presName="sibTrans" presStyleLbl="bgSibTrans2D1" presStyleIdx="0" presStyleCnt="12"/>
      <dgm:spPr/>
      <dgm:t>
        <a:bodyPr/>
        <a:lstStyle/>
        <a:p>
          <a:endParaRPr lang="cs-CZ"/>
        </a:p>
      </dgm:t>
    </dgm:pt>
    <dgm:pt modelId="{F1B75AC6-4B4D-4942-8552-A63D5B44C9F7}" type="pres">
      <dgm:prSet presAssocID="{3497685F-1C3D-40FA-A47E-1963E3866637}" presName="compNode" presStyleCnt="0"/>
      <dgm:spPr/>
    </dgm:pt>
    <dgm:pt modelId="{DF26815D-0C46-4FC3-B23A-A2D72EBBC5EB}" type="pres">
      <dgm:prSet presAssocID="{3497685F-1C3D-40FA-A47E-1963E3866637}" presName="dummyConnPt" presStyleCnt="0"/>
      <dgm:spPr/>
    </dgm:pt>
    <dgm:pt modelId="{D07EE77B-7B5A-4558-AE50-98214F1A6188}" type="pres">
      <dgm:prSet presAssocID="{3497685F-1C3D-40FA-A47E-1963E3866637}" presName="node" presStyleLbl="node1" presStyleIdx="1" presStyleCnt="1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84B47C2-14C5-4C6A-B264-C370D55292D9}" type="pres">
      <dgm:prSet presAssocID="{893CFF66-E57C-4366-9189-B926758E2DF5}" presName="sibTrans" presStyleLbl="bgSibTrans2D1" presStyleIdx="1" presStyleCnt="12"/>
      <dgm:spPr/>
      <dgm:t>
        <a:bodyPr/>
        <a:lstStyle/>
        <a:p>
          <a:endParaRPr lang="cs-CZ"/>
        </a:p>
      </dgm:t>
    </dgm:pt>
    <dgm:pt modelId="{EFE2B8B5-CE94-42F3-A23D-49A4C113F04C}" type="pres">
      <dgm:prSet presAssocID="{62C5BCD1-E573-433C-9226-BC8DBEEEA16C}" presName="compNode" presStyleCnt="0"/>
      <dgm:spPr/>
    </dgm:pt>
    <dgm:pt modelId="{F4CDBA1D-E03B-4FDB-9BDE-BCDD5BBCB40C}" type="pres">
      <dgm:prSet presAssocID="{62C5BCD1-E573-433C-9226-BC8DBEEEA16C}" presName="dummyConnPt" presStyleCnt="0"/>
      <dgm:spPr/>
    </dgm:pt>
    <dgm:pt modelId="{A3717673-855F-4F6B-96C1-3F7E757E88CE}" type="pres">
      <dgm:prSet presAssocID="{62C5BCD1-E573-433C-9226-BC8DBEEEA16C}" presName="node" presStyleLbl="node1" presStyleIdx="2" presStyleCnt="1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0EDCDCA-FACB-43FC-954C-4F1724049530}" type="pres">
      <dgm:prSet presAssocID="{5C675C11-2E52-40FE-8C86-CA3370F5FC54}" presName="sibTrans" presStyleLbl="bgSibTrans2D1" presStyleIdx="2" presStyleCnt="12"/>
      <dgm:spPr/>
      <dgm:t>
        <a:bodyPr/>
        <a:lstStyle/>
        <a:p>
          <a:endParaRPr lang="cs-CZ"/>
        </a:p>
      </dgm:t>
    </dgm:pt>
    <dgm:pt modelId="{BE37AB1C-162A-4B70-8B64-7E38961C317E}" type="pres">
      <dgm:prSet presAssocID="{B1EF0919-D915-4B3D-BE03-3915AEAC9E00}" presName="compNode" presStyleCnt="0"/>
      <dgm:spPr/>
    </dgm:pt>
    <dgm:pt modelId="{12665839-8CC6-49EF-BD9E-C301A14F1E9F}" type="pres">
      <dgm:prSet presAssocID="{B1EF0919-D915-4B3D-BE03-3915AEAC9E00}" presName="dummyConnPt" presStyleCnt="0"/>
      <dgm:spPr/>
    </dgm:pt>
    <dgm:pt modelId="{2E98E0DA-CA8E-40B8-9B56-F56015174A60}" type="pres">
      <dgm:prSet presAssocID="{B1EF0919-D915-4B3D-BE03-3915AEAC9E00}" presName="node" presStyleLbl="node1" presStyleIdx="3" presStyleCnt="13" custLinFactNeighborX="-256" custLinFactNeighborY="-673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50611F9-F3F6-498A-A2E0-2790B351E8F2}" type="pres">
      <dgm:prSet presAssocID="{6ECABD1F-0E14-4B0B-A3B2-F48F3613CB10}" presName="sibTrans" presStyleLbl="bgSibTrans2D1" presStyleIdx="3" presStyleCnt="12"/>
      <dgm:spPr/>
      <dgm:t>
        <a:bodyPr/>
        <a:lstStyle/>
        <a:p>
          <a:endParaRPr lang="cs-CZ"/>
        </a:p>
      </dgm:t>
    </dgm:pt>
    <dgm:pt modelId="{BF629010-639D-47DE-8F8A-45F79FB78AF8}" type="pres">
      <dgm:prSet presAssocID="{618E97EF-9243-4A42-A7E1-C42C99F8318F}" presName="compNode" presStyleCnt="0"/>
      <dgm:spPr/>
    </dgm:pt>
    <dgm:pt modelId="{5055F240-AFA7-4ADA-B689-12D72F8FA75C}" type="pres">
      <dgm:prSet presAssocID="{618E97EF-9243-4A42-A7E1-C42C99F8318F}" presName="dummyConnPt" presStyleCnt="0"/>
      <dgm:spPr/>
    </dgm:pt>
    <dgm:pt modelId="{DA1B4965-88A2-470A-AA44-7FE4D11F743F}" type="pres">
      <dgm:prSet presAssocID="{618E97EF-9243-4A42-A7E1-C42C99F8318F}" presName="node" presStyleLbl="node1" presStyleIdx="4" presStyleCnt="1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E67A428-7D26-46BB-9EC5-2B5E77331F1E}" type="pres">
      <dgm:prSet presAssocID="{BACCE71E-3551-4E06-8994-39F48CE72C35}" presName="sibTrans" presStyleLbl="bgSibTrans2D1" presStyleIdx="4" presStyleCnt="12"/>
      <dgm:spPr/>
      <dgm:t>
        <a:bodyPr/>
        <a:lstStyle/>
        <a:p>
          <a:endParaRPr lang="cs-CZ"/>
        </a:p>
      </dgm:t>
    </dgm:pt>
    <dgm:pt modelId="{851C8C7F-C5C4-4BBF-97BF-76B92E868430}" type="pres">
      <dgm:prSet presAssocID="{2E69748E-AE7B-4FA8-8A65-D0E7072AF2D9}" presName="compNode" presStyleCnt="0"/>
      <dgm:spPr/>
    </dgm:pt>
    <dgm:pt modelId="{5637EEE5-057D-46A6-8422-4F71AC7F9339}" type="pres">
      <dgm:prSet presAssocID="{2E69748E-AE7B-4FA8-8A65-D0E7072AF2D9}" presName="dummyConnPt" presStyleCnt="0"/>
      <dgm:spPr/>
    </dgm:pt>
    <dgm:pt modelId="{A51B805B-D234-4D30-9050-C4CBF87CBF72}" type="pres">
      <dgm:prSet presAssocID="{2E69748E-AE7B-4FA8-8A65-D0E7072AF2D9}" presName="node" presStyleLbl="node1" presStyleIdx="5" presStyleCnt="1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842111B-8ED6-4E50-A222-BCD007A766A1}" type="pres">
      <dgm:prSet presAssocID="{D91258C1-E654-43E0-AD0B-2832820234DF}" presName="sibTrans" presStyleLbl="bgSibTrans2D1" presStyleIdx="5" presStyleCnt="12"/>
      <dgm:spPr/>
      <dgm:t>
        <a:bodyPr/>
        <a:lstStyle/>
        <a:p>
          <a:endParaRPr lang="cs-CZ"/>
        </a:p>
      </dgm:t>
    </dgm:pt>
    <dgm:pt modelId="{0B61878F-BFB0-4C80-8F2D-C0641F4C9C5A}" type="pres">
      <dgm:prSet presAssocID="{55481F5F-28B4-451B-90C5-02DA6B0BE967}" presName="compNode" presStyleCnt="0"/>
      <dgm:spPr/>
    </dgm:pt>
    <dgm:pt modelId="{4ECE09B6-9AC3-4BA2-A64B-3B118DA7A9E8}" type="pres">
      <dgm:prSet presAssocID="{55481F5F-28B4-451B-90C5-02DA6B0BE967}" presName="dummyConnPt" presStyleCnt="0"/>
      <dgm:spPr/>
    </dgm:pt>
    <dgm:pt modelId="{1B1F9F9B-EA38-430E-88E8-C6ACDA19CA3F}" type="pres">
      <dgm:prSet presAssocID="{55481F5F-28B4-451B-90C5-02DA6B0BE967}" presName="node" presStyleLbl="node1" presStyleIdx="6" presStyleCnt="1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42C1C06-7235-4873-BBB9-4D5DFB0ACC92}" type="pres">
      <dgm:prSet presAssocID="{D849FBE6-7A33-4D1D-AC5B-3CA73A586494}" presName="sibTrans" presStyleLbl="bgSibTrans2D1" presStyleIdx="6" presStyleCnt="12"/>
      <dgm:spPr/>
      <dgm:t>
        <a:bodyPr/>
        <a:lstStyle/>
        <a:p>
          <a:endParaRPr lang="cs-CZ"/>
        </a:p>
      </dgm:t>
    </dgm:pt>
    <dgm:pt modelId="{D0CF377B-3F57-42B1-940A-D221300FB25A}" type="pres">
      <dgm:prSet presAssocID="{B27B3A2D-4AA7-4415-8710-6F8AB78BF4E0}" presName="compNode" presStyleCnt="0"/>
      <dgm:spPr/>
    </dgm:pt>
    <dgm:pt modelId="{519D1A62-D84B-4A41-854D-38A63287CD2C}" type="pres">
      <dgm:prSet presAssocID="{B27B3A2D-4AA7-4415-8710-6F8AB78BF4E0}" presName="dummyConnPt" presStyleCnt="0"/>
      <dgm:spPr/>
    </dgm:pt>
    <dgm:pt modelId="{86CE00FB-101A-47BB-9063-CA37609A597B}" type="pres">
      <dgm:prSet presAssocID="{B27B3A2D-4AA7-4415-8710-6F8AB78BF4E0}" presName="node" presStyleLbl="node1" presStyleIdx="7" presStyleCnt="1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568F437-1050-48F4-BD85-1072540B7A4D}" type="pres">
      <dgm:prSet presAssocID="{378A92B8-3C67-4869-98BE-D188B99805DE}" presName="sibTrans" presStyleLbl="bgSibTrans2D1" presStyleIdx="7" presStyleCnt="12"/>
      <dgm:spPr/>
      <dgm:t>
        <a:bodyPr/>
        <a:lstStyle/>
        <a:p>
          <a:endParaRPr lang="cs-CZ"/>
        </a:p>
      </dgm:t>
    </dgm:pt>
    <dgm:pt modelId="{FE2051F4-EB28-406F-9DEC-3672943CD729}" type="pres">
      <dgm:prSet presAssocID="{611761B0-3278-4A70-948B-A941F549E502}" presName="compNode" presStyleCnt="0"/>
      <dgm:spPr/>
    </dgm:pt>
    <dgm:pt modelId="{3CD5F797-5304-437E-8203-3975DCAC7AD1}" type="pres">
      <dgm:prSet presAssocID="{611761B0-3278-4A70-948B-A941F549E502}" presName="dummyConnPt" presStyleCnt="0"/>
      <dgm:spPr/>
    </dgm:pt>
    <dgm:pt modelId="{B5B7473E-24D5-4947-8A0D-67181D682B8D}" type="pres">
      <dgm:prSet presAssocID="{611761B0-3278-4A70-948B-A941F549E502}" presName="node" presStyleLbl="node1" presStyleIdx="8" presStyleCnt="1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5C72BFB-92E7-407A-B32B-53EB751FB053}" type="pres">
      <dgm:prSet presAssocID="{A61EC5E5-A3C0-417C-85BA-71D25AA00791}" presName="sibTrans" presStyleLbl="bgSibTrans2D1" presStyleIdx="8" presStyleCnt="12"/>
      <dgm:spPr/>
      <dgm:t>
        <a:bodyPr/>
        <a:lstStyle/>
        <a:p>
          <a:endParaRPr lang="cs-CZ"/>
        </a:p>
      </dgm:t>
    </dgm:pt>
    <dgm:pt modelId="{B3552211-571B-4128-8628-5503DF2F726F}" type="pres">
      <dgm:prSet presAssocID="{F6135DD3-F2EF-4016-AD41-2AC1C24D95F3}" presName="compNode" presStyleCnt="0"/>
      <dgm:spPr/>
    </dgm:pt>
    <dgm:pt modelId="{E7F29DE7-949A-4B7F-AEC7-C1840AC3E854}" type="pres">
      <dgm:prSet presAssocID="{F6135DD3-F2EF-4016-AD41-2AC1C24D95F3}" presName="dummyConnPt" presStyleCnt="0"/>
      <dgm:spPr/>
    </dgm:pt>
    <dgm:pt modelId="{66532073-29D5-4F97-82E2-8D25532B0795}" type="pres">
      <dgm:prSet presAssocID="{F6135DD3-F2EF-4016-AD41-2AC1C24D95F3}" presName="node" presStyleLbl="node1" presStyleIdx="9" presStyleCnt="1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5766880-A2DB-4EAD-B21C-CEF32582A67C}" type="pres">
      <dgm:prSet presAssocID="{521BBE3D-AAE1-47EF-A012-63ED164A6606}" presName="sibTrans" presStyleLbl="bgSibTrans2D1" presStyleIdx="9" presStyleCnt="12"/>
      <dgm:spPr/>
      <dgm:t>
        <a:bodyPr/>
        <a:lstStyle/>
        <a:p>
          <a:endParaRPr lang="cs-CZ"/>
        </a:p>
      </dgm:t>
    </dgm:pt>
    <dgm:pt modelId="{7867488B-9DD9-4F1E-AB9B-B7A9062154DA}" type="pres">
      <dgm:prSet presAssocID="{540ADB5A-3E34-4BBA-AAE8-A7EF2C34D99C}" presName="compNode" presStyleCnt="0"/>
      <dgm:spPr/>
    </dgm:pt>
    <dgm:pt modelId="{EAD89DF4-1ED0-4D38-8523-CEB3D9C92F85}" type="pres">
      <dgm:prSet presAssocID="{540ADB5A-3E34-4BBA-AAE8-A7EF2C34D99C}" presName="dummyConnPt" presStyleCnt="0"/>
      <dgm:spPr/>
    </dgm:pt>
    <dgm:pt modelId="{FD483343-591A-4B4C-8530-F69E64A8FC91}" type="pres">
      <dgm:prSet presAssocID="{540ADB5A-3E34-4BBA-AAE8-A7EF2C34D99C}" presName="node" presStyleLbl="node1" presStyleIdx="10" presStyleCnt="1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96021AC-4212-4EF2-BD43-AAC045537767}" type="pres">
      <dgm:prSet presAssocID="{0B87F9EE-D4DB-4BC0-A24D-9D438E3DE592}" presName="sibTrans" presStyleLbl="bgSibTrans2D1" presStyleIdx="10" presStyleCnt="12"/>
      <dgm:spPr/>
      <dgm:t>
        <a:bodyPr/>
        <a:lstStyle/>
        <a:p>
          <a:endParaRPr lang="cs-CZ"/>
        </a:p>
      </dgm:t>
    </dgm:pt>
    <dgm:pt modelId="{9C04D472-9350-4679-9D8B-0A7C890EE291}" type="pres">
      <dgm:prSet presAssocID="{64E50AB6-3542-4A90-BCA5-EB793A034495}" presName="compNode" presStyleCnt="0"/>
      <dgm:spPr/>
    </dgm:pt>
    <dgm:pt modelId="{1A626322-9E23-42F0-95E2-371780B9D5C1}" type="pres">
      <dgm:prSet presAssocID="{64E50AB6-3542-4A90-BCA5-EB793A034495}" presName="dummyConnPt" presStyleCnt="0"/>
      <dgm:spPr/>
    </dgm:pt>
    <dgm:pt modelId="{EFF49B5D-9FC4-4B4C-800C-D1A7386DB0A9}" type="pres">
      <dgm:prSet presAssocID="{64E50AB6-3542-4A90-BCA5-EB793A034495}" presName="node" presStyleLbl="node1" presStyleIdx="11" presStyleCnt="13" custLinFactNeighborX="1867" custLinFactNeighborY="2801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3F7A0FF-5BD1-41B0-8F06-2156C560BEA3}" type="pres">
      <dgm:prSet presAssocID="{6657C77A-D8D2-4249-BB7B-0A97677AA2CD}" presName="sibTrans" presStyleLbl="bgSibTrans2D1" presStyleIdx="11" presStyleCnt="12"/>
      <dgm:spPr/>
      <dgm:t>
        <a:bodyPr/>
        <a:lstStyle/>
        <a:p>
          <a:endParaRPr lang="cs-CZ"/>
        </a:p>
      </dgm:t>
    </dgm:pt>
    <dgm:pt modelId="{3D198C97-C99C-4095-86FF-9B922C86B1D9}" type="pres">
      <dgm:prSet presAssocID="{236BBA11-D324-4707-9456-7224CD63F258}" presName="compNode" presStyleCnt="0"/>
      <dgm:spPr/>
    </dgm:pt>
    <dgm:pt modelId="{F0B8AF72-68F2-44FD-854E-2C53E3F01DB2}" type="pres">
      <dgm:prSet presAssocID="{236BBA11-D324-4707-9456-7224CD63F258}" presName="dummyConnPt" presStyleCnt="0"/>
      <dgm:spPr/>
    </dgm:pt>
    <dgm:pt modelId="{D0174931-E5FC-4389-BF95-4B0C2BB52DFB}" type="pres">
      <dgm:prSet presAssocID="{236BBA11-D324-4707-9456-7224CD63F258}" presName="node" presStyleLbl="node1" presStyleIdx="12" presStyleCnt="1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3C8593F-8436-4613-B4F9-218BC17021AD}" type="presOf" srcId="{62C5BCD1-E573-433C-9226-BC8DBEEEA16C}" destId="{A3717673-855F-4F6B-96C1-3F7E757E88CE}" srcOrd="0" destOrd="0" presId="urn:microsoft.com/office/officeart/2005/8/layout/bProcess4"/>
    <dgm:cxn modelId="{3CB90AA2-C788-4ECC-BFD7-7E9CA6AFBFDE}" type="presOf" srcId="{236BBA11-D324-4707-9456-7224CD63F258}" destId="{D0174931-E5FC-4389-BF95-4B0C2BB52DFB}" srcOrd="0" destOrd="0" presId="urn:microsoft.com/office/officeart/2005/8/layout/bProcess4"/>
    <dgm:cxn modelId="{505F9386-3E40-45E7-B9AD-0B6BA99A0A18}" type="presOf" srcId="{D849FBE6-7A33-4D1D-AC5B-3CA73A586494}" destId="{542C1C06-7235-4873-BBB9-4D5DFB0ACC92}" srcOrd="0" destOrd="0" presId="urn:microsoft.com/office/officeart/2005/8/layout/bProcess4"/>
    <dgm:cxn modelId="{613CF987-14F1-473D-A1F7-CD9E9BE25407}" type="presOf" srcId="{F6135DD3-F2EF-4016-AD41-2AC1C24D95F3}" destId="{66532073-29D5-4F97-82E2-8D25532B0795}" srcOrd="0" destOrd="0" presId="urn:microsoft.com/office/officeart/2005/8/layout/bProcess4"/>
    <dgm:cxn modelId="{35296F54-CF2E-4DC0-A012-DA0C7F5086A3}" type="presOf" srcId="{611761B0-3278-4A70-948B-A941F549E502}" destId="{B5B7473E-24D5-4947-8A0D-67181D682B8D}" srcOrd="0" destOrd="0" presId="urn:microsoft.com/office/officeart/2005/8/layout/bProcess4"/>
    <dgm:cxn modelId="{65BF79F4-FD03-48FD-AE7E-6EF6A54C2857}" srcId="{CE1472D3-F352-403C-9F75-F82A85733FAE}" destId="{55481F5F-28B4-451B-90C5-02DA6B0BE967}" srcOrd="6" destOrd="0" parTransId="{46242961-BAEA-41A5-8063-1EAE7000EE8D}" sibTransId="{D849FBE6-7A33-4D1D-AC5B-3CA73A586494}"/>
    <dgm:cxn modelId="{2EF08595-98E1-4D1E-BA1D-226088D0E4E3}" type="presOf" srcId="{378A92B8-3C67-4869-98BE-D188B99805DE}" destId="{E568F437-1050-48F4-BD85-1072540B7A4D}" srcOrd="0" destOrd="0" presId="urn:microsoft.com/office/officeart/2005/8/layout/bProcess4"/>
    <dgm:cxn modelId="{71BE3B15-77F1-4363-9724-D5A12407246F}" type="presOf" srcId="{A7975BB3-DCBA-4A80-8D73-6A6D9E48093C}" destId="{E9A16546-AA3D-4CDE-BF19-469014589E05}" srcOrd="0" destOrd="0" presId="urn:microsoft.com/office/officeart/2005/8/layout/bProcess4"/>
    <dgm:cxn modelId="{59A1149F-CEB8-444E-A10E-F85EE876A3D3}" srcId="{CE1472D3-F352-403C-9F75-F82A85733FAE}" destId="{540ADB5A-3E34-4BBA-AAE8-A7EF2C34D99C}" srcOrd="10" destOrd="0" parTransId="{41904404-0EC6-4B7F-92C2-3C8FEFA5E2EC}" sibTransId="{0B87F9EE-D4DB-4BC0-A24D-9D438E3DE592}"/>
    <dgm:cxn modelId="{45A843CA-926C-473F-A727-39EF3D4A34D3}" type="presOf" srcId="{6ECABD1F-0E14-4B0B-A3B2-F48F3613CB10}" destId="{650611F9-F3F6-498A-A2E0-2790B351E8F2}" srcOrd="0" destOrd="0" presId="urn:microsoft.com/office/officeart/2005/8/layout/bProcess4"/>
    <dgm:cxn modelId="{E34A42D8-A404-4D56-91D1-6339E75E8511}" type="presOf" srcId="{2E69748E-AE7B-4FA8-8A65-D0E7072AF2D9}" destId="{A51B805B-D234-4D30-9050-C4CBF87CBF72}" srcOrd="0" destOrd="0" presId="urn:microsoft.com/office/officeart/2005/8/layout/bProcess4"/>
    <dgm:cxn modelId="{170FC1BB-48C6-453D-AB88-AE8862D24C28}" type="presOf" srcId="{BACCE71E-3551-4E06-8994-39F48CE72C35}" destId="{CE67A428-7D26-46BB-9EC5-2B5E77331F1E}" srcOrd="0" destOrd="0" presId="urn:microsoft.com/office/officeart/2005/8/layout/bProcess4"/>
    <dgm:cxn modelId="{E29444B7-16EE-464F-8968-19C01C22938A}" srcId="{CE1472D3-F352-403C-9F75-F82A85733FAE}" destId="{236BBA11-D324-4707-9456-7224CD63F258}" srcOrd="12" destOrd="0" parTransId="{251D7107-B0EB-4A82-AA77-369F9F74D217}" sibTransId="{9A17D536-B93E-4DD5-A320-F67C64C18F76}"/>
    <dgm:cxn modelId="{A90F0ED9-74D1-4C12-A478-3AB92B226326}" type="presOf" srcId="{55481F5F-28B4-451B-90C5-02DA6B0BE967}" destId="{1B1F9F9B-EA38-430E-88E8-C6ACDA19CA3F}" srcOrd="0" destOrd="0" presId="urn:microsoft.com/office/officeart/2005/8/layout/bProcess4"/>
    <dgm:cxn modelId="{A3EE12A9-4703-4F14-87B7-C30055B2530B}" type="presOf" srcId="{6657C77A-D8D2-4249-BB7B-0A97677AA2CD}" destId="{23F7A0FF-5BD1-41B0-8F06-2156C560BEA3}" srcOrd="0" destOrd="0" presId="urn:microsoft.com/office/officeart/2005/8/layout/bProcess4"/>
    <dgm:cxn modelId="{7258C4BE-AE4D-4B0B-AA8D-31710AD325E9}" type="presOf" srcId="{540ADB5A-3E34-4BBA-AAE8-A7EF2C34D99C}" destId="{FD483343-591A-4B4C-8530-F69E64A8FC91}" srcOrd="0" destOrd="0" presId="urn:microsoft.com/office/officeart/2005/8/layout/bProcess4"/>
    <dgm:cxn modelId="{B6A56B90-FD3D-47A0-B6F3-FDA248C5302A}" type="presOf" srcId="{893CFF66-E57C-4366-9189-B926758E2DF5}" destId="{D84B47C2-14C5-4C6A-B264-C370D55292D9}" srcOrd="0" destOrd="0" presId="urn:microsoft.com/office/officeart/2005/8/layout/bProcess4"/>
    <dgm:cxn modelId="{C611D938-382F-4562-BB04-0819D31DD316}" type="presOf" srcId="{B27B3A2D-4AA7-4415-8710-6F8AB78BF4E0}" destId="{86CE00FB-101A-47BB-9063-CA37609A597B}" srcOrd="0" destOrd="0" presId="urn:microsoft.com/office/officeart/2005/8/layout/bProcess4"/>
    <dgm:cxn modelId="{344E47EF-6B00-40B7-B6C6-F717DD894A59}" type="presOf" srcId="{618E97EF-9243-4A42-A7E1-C42C99F8318F}" destId="{DA1B4965-88A2-470A-AA44-7FE4D11F743F}" srcOrd="0" destOrd="0" presId="urn:microsoft.com/office/officeart/2005/8/layout/bProcess4"/>
    <dgm:cxn modelId="{EF546119-BEDF-4BA6-B305-CB1CCA799CA4}" type="presOf" srcId="{D979C087-6BBF-4C8F-B0CB-A4876936F00C}" destId="{FA06BE42-A05D-4DFA-9312-3655BC7D678E}" srcOrd="0" destOrd="0" presId="urn:microsoft.com/office/officeart/2005/8/layout/bProcess4"/>
    <dgm:cxn modelId="{533CCD48-9ED5-4BB6-B7DA-D19086D43E6E}" type="presOf" srcId="{A61EC5E5-A3C0-417C-85BA-71D25AA00791}" destId="{35C72BFB-92E7-407A-B32B-53EB751FB053}" srcOrd="0" destOrd="0" presId="urn:microsoft.com/office/officeart/2005/8/layout/bProcess4"/>
    <dgm:cxn modelId="{FCA50F50-3B9D-438C-899A-B6CED88DA804}" srcId="{CE1472D3-F352-403C-9F75-F82A85733FAE}" destId="{B1EF0919-D915-4B3D-BE03-3915AEAC9E00}" srcOrd="3" destOrd="0" parTransId="{718384A2-787E-4C40-B598-5C7588C933FC}" sibTransId="{6ECABD1F-0E14-4B0B-A3B2-F48F3613CB10}"/>
    <dgm:cxn modelId="{1ACA1526-3787-4F7D-A40E-11786031B266}" type="presOf" srcId="{64E50AB6-3542-4A90-BCA5-EB793A034495}" destId="{EFF49B5D-9FC4-4B4C-800C-D1A7386DB0A9}" srcOrd="0" destOrd="0" presId="urn:microsoft.com/office/officeart/2005/8/layout/bProcess4"/>
    <dgm:cxn modelId="{9C5E8317-E946-4313-A3FC-9774CD3D6FEA}" type="presOf" srcId="{3497685F-1C3D-40FA-A47E-1963E3866637}" destId="{D07EE77B-7B5A-4558-AE50-98214F1A6188}" srcOrd="0" destOrd="0" presId="urn:microsoft.com/office/officeart/2005/8/layout/bProcess4"/>
    <dgm:cxn modelId="{1931A6F2-B378-4696-A8CF-7BF4AE1129A6}" srcId="{CE1472D3-F352-403C-9F75-F82A85733FAE}" destId="{B27B3A2D-4AA7-4415-8710-6F8AB78BF4E0}" srcOrd="7" destOrd="0" parTransId="{3904265D-463C-4431-9407-4FC4E6701512}" sibTransId="{378A92B8-3C67-4869-98BE-D188B99805DE}"/>
    <dgm:cxn modelId="{52F18BE3-BC97-4C28-AAA9-920A438103E9}" type="presOf" srcId="{CE1472D3-F352-403C-9F75-F82A85733FAE}" destId="{792620C8-039D-4F00-BC40-EF6C4E576F7D}" srcOrd="0" destOrd="0" presId="urn:microsoft.com/office/officeart/2005/8/layout/bProcess4"/>
    <dgm:cxn modelId="{68D9E23F-04EC-4821-8C28-82EB9E299AA7}" type="presOf" srcId="{521BBE3D-AAE1-47EF-A012-63ED164A6606}" destId="{E5766880-A2DB-4EAD-B21C-CEF32582A67C}" srcOrd="0" destOrd="0" presId="urn:microsoft.com/office/officeart/2005/8/layout/bProcess4"/>
    <dgm:cxn modelId="{754377ED-6B6B-43C3-8FB6-551B21D67E87}" type="presOf" srcId="{0B87F9EE-D4DB-4BC0-A24D-9D438E3DE592}" destId="{E96021AC-4212-4EF2-BD43-AAC045537767}" srcOrd="0" destOrd="0" presId="urn:microsoft.com/office/officeart/2005/8/layout/bProcess4"/>
    <dgm:cxn modelId="{3BC220A6-5A8E-4772-BA82-79FD731B3877}" srcId="{CE1472D3-F352-403C-9F75-F82A85733FAE}" destId="{3497685F-1C3D-40FA-A47E-1963E3866637}" srcOrd="1" destOrd="0" parTransId="{03D7EE70-6020-4C62-9B4F-515BE13D067C}" sibTransId="{893CFF66-E57C-4366-9189-B926758E2DF5}"/>
    <dgm:cxn modelId="{D8933683-3605-412F-83EC-76497AE75015}" type="presOf" srcId="{B1EF0919-D915-4B3D-BE03-3915AEAC9E00}" destId="{2E98E0DA-CA8E-40B8-9B56-F56015174A60}" srcOrd="0" destOrd="0" presId="urn:microsoft.com/office/officeart/2005/8/layout/bProcess4"/>
    <dgm:cxn modelId="{5E1C6C7D-B6E1-4A49-AFE5-5F19D34F9F1B}" srcId="{CE1472D3-F352-403C-9F75-F82A85733FAE}" destId="{64E50AB6-3542-4A90-BCA5-EB793A034495}" srcOrd="11" destOrd="0" parTransId="{34AB0282-CBC8-40AF-AEFB-6A24BEA8F238}" sibTransId="{6657C77A-D8D2-4249-BB7B-0A97677AA2CD}"/>
    <dgm:cxn modelId="{BBA686B4-0F4E-4BEC-8C4D-0A9D4FE1310B}" srcId="{CE1472D3-F352-403C-9F75-F82A85733FAE}" destId="{A7975BB3-DCBA-4A80-8D73-6A6D9E48093C}" srcOrd="0" destOrd="0" parTransId="{2BF50121-4FC2-4289-8485-157627946626}" sibTransId="{D979C087-6BBF-4C8F-B0CB-A4876936F00C}"/>
    <dgm:cxn modelId="{B6A4FDD6-C681-49E2-941A-4B4A3E768B60}" type="presOf" srcId="{D91258C1-E654-43E0-AD0B-2832820234DF}" destId="{3842111B-8ED6-4E50-A222-BCD007A766A1}" srcOrd="0" destOrd="0" presId="urn:microsoft.com/office/officeart/2005/8/layout/bProcess4"/>
    <dgm:cxn modelId="{609DFD54-6D3A-4E96-88AE-C962F2C24F0F}" type="presOf" srcId="{5C675C11-2E52-40FE-8C86-CA3370F5FC54}" destId="{20EDCDCA-FACB-43FC-954C-4F1724049530}" srcOrd="0" destOrd="0" presId="urn:microsoft.com/office/officeart/2005/8/layout/bProcess4"/>
    <dgm:cxn modelId="{BEE906E9-5092-4B1E-B4AA-85A47773FA95}" srcId="{CE1472D3-F352-403C-9F75-F82A85733FAE}" destId="{611761B0-3278-4A70-948B-A941F549E502}" srcOrd="8" destOrd="0" parTransId="{7ABA2CBE-8720-4BAD-AD96-88D21C073548}" sibTransId="{A61EC5E5-A3C0-417C-85BA-71D25AA00791}"/>
    <dgm:cxn modelId="{EB55A514-8AF0-4EC1-9E53-2E8511EA7EA9}" srcId="{CE1472D3-F352-403C-9F75-F82A85733FAE}" destId="{618E97EF-9243-4A42-A7E1-C42C99F8318F}" srcOrd="4" destOrd="0" parTransId="{5E01AAA4-BD79-4611-80AA-C962CCD5FE6F}" sibTransId="{BACCE71E-3551-4E06-8994-39F48CE72C35}"/>
    <dgm:cxn modelId="{44734BB0-7451-4B9C-BD2F-A0DF8AAD59CC}" srcId="{CE1472D3-F352-403C-9F75-F82A85733FAE}" destId="{F6135DD3-F2EF-4016-AD41-2AC1C24D95F3}" srcOrd="9" destOrd="0" parTransId="{1EB9C2E3-8460-444B-9981-D438828C812C}" sibTransId="{521BBE3D-AAE1-47EF-A012-63ED164A6606}"/>
    <dgm:cxn modelId="{05EAD756-A626-4AF6-BE28-F104B9DE8A13}" srcId="{CE1472D3-F352-403C-9F75-F82A85733FAE}" destId="{2E69748E-AE7B-4FA8-8A65-D0E7072AF2D9}" srcOrd="5" destOrd="0" parTransId="{2369064E-A8B9-481C-B0CD-AA61047DFC9D}" sibTransId="{D91258C1-E654-43E0-AD0B-2832820234DF}"/>
    <dgm:cxn modelId="{E279ACBA-5DC8-4752-A474-3E6E93EC179B}" srcId="{CE1472D3-F352-403C-9F75-F82A85733FAE}" destId="{62C5BCD1-E573-433C-9226-BC8DBEEEA16C}" srcOrd="2" destOrd="0" parTransId="{B37327BD-5ED6-49D5-BBAF-0DF138900076}" sibTransId="{5C675C11-2E52-40FE-8C86-CA3370F5FC54}"/>
    <dgm:cxn modelId="{CCA202A4-D3C0-43F8-B93B-CD80268D294D}" type="presParOf" srcId="{792620C8-039D-4F00-BC40-EF6C4E576F7D}" destId="{3595B29E-0E83-4AC9-8C2C-82DDC76A41DF}" srcOrd="0" destOrd="0" presId="urn:microsoft.com/office/officeart/2005/8/layout/bProcess4"/>
    <dgm:cxn modelId="{A05E2200-1420-4F92-97A2-311E120EDD81}" type="presParOf" srcId="{3595B29E-0E83-4AC9-8C2C-82DDC76A41DF}" destId="{8955D40A-6B44-4628-99F2-B9E7F69BF142}" srcOrd="0" destOrd="0" presId="urn:microsoft.com/office/officeart/2005/8/layout/bProcess4"/>
    <dgm:cxn modelId="{F2E8C9B3-0EE5-4A22-9962-1F8F8F7D8FD1}" type="presParOf" srcId="{3595B29E-0E83-4AC9-8C2C-82DDC76A41DF}" destId="{E9A16546-AA3D-4CDE-BF19-469014589E05}" srcOrd="1" destOrd="0" presId="urn:microsoft.com/office/officeart/2005/8/layout/bProcess4"/>
    <dgm:cxn modelId="{4CB747B1-C5EF-4B7E-94AF-2F24C8B5A6FE}" type="presParOf" srcId="{792620C8-039D-4F00-BC40-EF6C4E576F7D}" destId="{FA06BE42-A05D-4DFA-9312-3655BC7D678E}" srcOrd="1" destOrd="0" presId="urn:microsoft.com/office/officeart/2005/8/layout/bProcess4"/>
    <dgm:cxn modelId="{5D17FE84-48A0-4607-A716-1F971BF1B8BB}" type="presParOf" srcId="{792620C8-039D-4F00-BC40-EF6C4E576F7D}" destId="{F1B75AC6-4B4D-4942-8552-A63D5B44C9F7}" srcOrd="2" destOrd="0" presId="urn:microsoft.com/office/officeart/2005/8/layout/bProcess4"/>
    <dgm:cxn modelId="{6D13EA0D-B3FF-47C5-BE2E-CC26E6422B12}" type="presParOf" srcId="{F1B75AC6-4B4D-4942-8552-A63D5B44C9F7}" destId="{DF26815D-0C46-4FC3-B23A-A2D72EBBC5EB}" srcOrd="0" destOrd="0" presId="urn:microsoft.com/office/officeart/2005/8/layout/bProcess4"/>
    <dgm:cxn modelId="{1ADD733D-2E14-42C9-9ADC-38571834F6A1}" type="presParOf" srcId="{F1B75AC6-4B4D-4942-8552-A63D5B44C9F7}" destId="{D07EE77B-7B5A-4558-AE50-98214F1A6188}" srcOrd="1" destOrd="0" presId="urn:microsoft.com/office/officeart/2005/8/layout/bProcess4"/>
    <dgm:cxn modelId="{D2F7D7AC-0045-4106-8FB4-ACAE6C7FDADA}" type="presParOf" srcId="{792620C8-039D-4F00-BC40-EF6C4E576F7D}" destId="{D84B47C2-14C5-4C6A-B264-C370D55292D9}" srcOrd="3" destOrd="0" presId="urn:microsoft.com/office/officeart/2005/8/layout/bProcess4"/>
    <dgm:cxn modelId="{BC5E26D1-B263-4141-B982-7C5ADA76A503}" type="presParOf" srcId="{792620C8-039D-4F00-BC40-EF6C4E576F7D}" destId="{EFE2B8B5-CE94-42F3-A23D-49A4C113F04C}" srcOrd="4" destOrd="0" presId="urn:microsoft.com/office/officeart/2005/8/layout/bProcess4"/>
    <dgm:cxn modelId="{2C30024C-7018-4698-B637-ACC9BF65821A}" type="presParOf" srcId="{EFE2B8B5-CE94-42F3-A23D-49A4C113F04C}" destId="{F4CDBA1D-E03B-4FDB-9BDE-BCDD5BBCB40C}" srcOrd="0" destOrd="0" presId="urn:microsoft.com/office/officeart/2005/8/layout/bProcess4"/>
    <dgm:cxn modelId="{FD935566-6413-473D-A3A5-E5C01971AFF8}" type="presParOf" srcId="{EFE2B8B5-CE94-42F3-A23D-49A4C113F04C}" destId="{A3717673-855F-4F6B-96C1-3F7E757E88CE}" srcOrd="1" destOrd="0" presId="urn:microsoft.com/office/officeart/2005/8/layout/bProcess4"/>
    <dgm:cxn modelId="{FDE9D604-2D52-4175-A879-89B5D35855EE}" type="presParOf" srcId="{792620C8-039D-4F00-BC40-EF6C4E576F7D}" destId="{20EDCDCA-FACB-43FC-954C-4F1724049530}" srcOrd="5" destOrd="0" presId="urn:microsoft.com/office/officeart/2005/8/layout/bProcess4"/>
    <dgm:cxn modelId="{68048FC8-EBD2-49B6-A296-EE14C3338DDC}" type="presParOf" srcId="{792620C8-039D-4F00-BC40-EF6C4E576F7D}" destId="{BE37AB1C-162A-4B70-8B64-7E38961C317E}" srcOrd="6" destOrd="0" presId="urn:microsoft.com/office/officeart/2005/8/layout/bProcess4"/>
    <dgm:cxn modelId="{26D6B26F-DA25-4E4B-881B-D7801E65FB9F}" type="presParOf" srcId="{BE37AB1C-162A-4B70-8B64-7E38961C317E}" destId="{12665839-8CC6-49EF-BD9E-C301A14F1E9F}" srcOrd="0" destOrd="0" presId="urn:microsoft.com/office/officeart/2005/8/layout/bProcess4"/>
    <dgm:cxn modelId="{27B371AB-F080-49F9-B0C6-1CC723B466C3}" type="presParOf" srcId="{BE37AB1C-162A-4B70-8B64-7E38961C317E}" destId="{2E98E0DA-CA8E-40B8-9B56-F56015174A60}" srcOrd="1" destOrd="0" presId="urn:microsoft.com/office/officeart/2005/8/layout/bProcess4"/>
    <dgm:cxn modelId="{2438FD09-BE13-42B3-A00E-F4AF23B334A2}" type="presParOf" srcId="{792620C8-039D-4F00-BC40-EF6C4E576F7D}" destId="{650611F9-F3F6-498A-A2E0-2790B351E8F2}" srcOrd="7" destOrd="0" presId="urn:microsoft.com/office/officeart/2005/8/layout/bProcess4"/>
    <dgm:cxn modelId="{1419FB63-413A-45A7-971F-F40911583BD8}" type="presParOf" srcId="{792620C8-039D-4F00-BC40-EF6C4E576F7D}" destId="{BF629010-639D-47DE-8F8A-45F79FB78AF8}" srcOrd="8" destOrd="0" presId="urn:microsoft.com/office/officeart/2005/8/layout/bProcess4"/>
    <dgm:cxn modelId="{94BD6691-ED81-4D87-B4EF-40A6F80FCBCE}" type="presParOf" srcId="{BF629010-639D-47DE-8F8A-45F79FB78AF8}" destId="{5055F240-AFA7-4ADA-B689-12D72F8FA75C}" srcOrd="0" destOrd="0" presId="urn:microsoft.com/office/officeart/2005/8/layout/bProcess4"/>
    <dgm:cxn modelId="{EBA5A1E6-6C05-455E-8745-F86C905FA2E2}" type="presParOf" srcId="{BF629010-639D-47DE-8F8A-45F79FB78AF8}" destId="{DA1B4965-88A2-470A-AA44-7FE4D11F743F}" srcOrd="1" destOrd="0" presId="urn:microsoft.com/office/officeart/2005/8/layout/bProcess4"/>
    <dgm:cxn modelId="{8539C28E-6C16-449C-A5DB-633FDAD14D26}" type="presParOf" srcId="{792620C8-039D-4F00-BC40-EF6C4E576F7D}" destId="{CE67A428-7D26-46BB-9EC5-2B5E77331F1E}" srcOrd="9" destOrd="0" presId="urn:microsoft.com/office/officeart/2005/8/layout/bProcess4"/>
    <dgm:cxn modelId="{FB39F844-7E0C-49A9-89B9-088D5EB33BC8}" type="presParOf" srcId="{792620C8-039D-4F00-BC40-EF6C4E576F7D}" destId="{851C8C7F-C5C4-4BBF-97BF-76B92E868430}" srcOrd="10" destOrd="0" presId="urn:microsoft.com/office/officeart/2005/8/layout/bProcess4"/>
    <dgm:cxn modelId="{333E2882-10BD-46CA-8256-E78934CB143C}" type="presParOf" srcId="{851C8C7F-C5C4-4BBF-97BF-76B92E868430}" destId="{5637EEE5-057D-46A6-8422-4F71AC7F9339}" srcOrd="0" destOrd="0" presId="urn:microsoft.com/office/officeart/2005/8/layout/bProcess4"/>
    <dgm:cxn modelId="{42FA0147-EDF8-4844-84E2-095333514EF1}" type="presParOf" srcId="{851C8C7F-C5C4-4BBF-97BF-76B92E868430}" destId="{A51B805B-D234-4D30-9050-C4CBF87CBF72}" srcOrd="1" destOrd="0" presId="urn:microsoft.com/office/officeart/2005/8/layout/bProcess4"/>
    <dgm:cxn modelId="{27B2DBAF-13EA-476D-8F5C-05FB519A1508}" type="presParOf" srcId="{792620C8-039D-4F00-BC40-EF6C4E576F7D}" destId="{3842111B-8ED6-4E50-A222-BCD007A766A1}" srcOrd="11" destOrd="0" presId="urn:microsoft.com/office/officeart/2005/8/layout/bProcess4"/>
    <dgm:cxn modelId="{1FE988CF-3FCB-4ACB-9C44-21871273A495}" type="presParOf" srcId="{792620C8-039D-4F00-BC40-EF6C4E576F7D}" destId="{0B61878F-BFB0-4C80-8F2D-C0641F4C9C5A}" srcOrd="12" destOrd="0" presId="urn:microsoft.com/office/officeart/2005/8/layout/bProcess4"/>
    <dgm:cxn modelId="{7F42C5B6-CF57-40DB-8CC4-675E19B33FE8}" type="presParOf" srcId="{0B61878F-BFB0-4C80-8F2D-C0641F4C9C5A}" destId="{4ECE09B6-9AC3-4BA2-A64B-3B118DA7A9E8}" srcOrd="0" destOrd="0" presId="urn:microsoft.com/office/officeart/2005/8/layout/bProcess4"/>
    <dgm:cxn modelId="{DA3A4C34-D16F-4D90-8F29-FE0D45ADBC21}" type="presParOf" srcId="{0B61878F-BFB0-4C80-8F2D-C0641F4C9C5A}" destId="{1B1F9F9B-EA38-430E-88E8-C6ACDA19CA3F}" srcOrd="1" destOrd="0" presId="urn:microsoft.com/office/officeart/2005/8/layout/bProcess4"/>
    <dgm:cxn modelId="{95963DDF-D423-405D-B37A-71FC6FA630B7}" type="presParOf" srcId="{792620C8-039D-4F00-BC40-EF6C4E576F7D}" destId="{542C1C06-7235-4873-BBB9-4D5DFB0ACC92}" srcOrd="13" destOrd="0" presId="urn:microsoft.com/office/officeart/2005/8/layout/bProcess4"/>
    <dgm:cxn modelId="{2DADB84F-4E15-4AE5-883C-ABD6FAB9272B}" type="presParOf" srcId="{792620C8-039D-4F00-BC40-EF6C4E576F7D}" destId="{D0CF377B-3F57-42B1-940A-D221300FB25A}" srcOrd="14" destOrd="0" presId="urn:microsoft.com/office/officeart/2005/8/layout/bProcess4"/>
    <dgm:cxn modelId="{37942EA8-B964-42F8-A168-9BB8DA905035}" type="presParOf" srcId="{D0CF377B-3F57-42B1-940A-D221300FB25A}" destId="{519D1A62-D84B-4A41-854D-38A63287CD2C}" srcOrd="0" destOrd="0" presId="urn:microsoft.com/office/officeart/2005/8/layout/bProcess4"/>
    <dgm:cxn modelId="{CB49C094-22D3-4DF3-B272-3D7753CDA388}" type="presParOf" srcId="{D0CF377B-3F57-42B1-940A-D221300FB25A}" destId="{86CE00FB-101A-47BB-9063-CA37609A597B}" srcOrd="1" destOrd="0" presId="urn:microsoft.com/office/officeart/2005/8/layout/bProcess4"/>
    <dgm:cxn modelId="{AD692918-E1AC-4315-9667-60C493FF361A}" type="presParOf" srcId="{792620C8-039D-4F00-BC40-EF6C4E576F7D}" destId="{E568F437-1050-48F4-BD85-1072540B7A4D}" srcOrd="15" destOrd="0" presId="urn:microsoft.com/office/officeart/2005/8/layout/bProcess4"/>
    <dgm:cxn modelId="{3F4EFE6D-B96B-4C14-A103-1B18797ED68B}" type="presParOf" srcId="{792620C8-039D-4F00-BC40-EF6C4E576F7D}" destId="{FE2051F4-EB28-406F-9DEC-3672943CD729}" srcOrd="16" destOrd="0" presId="urn:microsoft.com/office/officeart/2005/8/layout/bProcess4"/>
    <dgm:cxn modelId="{7964E9C4-5A3A-409A-8D8E-AACBCFB719F4}" type="presParOf" srcId="{FE2051F4-EB28-406F-9DEC-3672943CD729}" destId="{3CD5F797-5304-437E-8203-3975DCAC7AD1}" srcOrd="0" destOrd="0" presId="urn:microsoft.com/office/officeart/2005/8/layout/bProcess4"/>
    <dgm:cxn modelId="{FB31BAB1-9F29-4374-A6A9-1095CF111FFE}" type="presParOf" srcId="{FE2051F4-EB28-406F-9DEC-3672943CD729}" destId="{B5B7473E-24D5-4947-8A0D-67181D682B8D}" srcOrd="1" destOrd="0" presId="urn:microsoft.com/office/officeart/2005/8/layout/bProcess4"/>
    <dgm:cxn modelId="{2781A23D-27EC-414F-BAF6-49042989C25F}" type="presParOf" srcId="{792620C8-039D-4F00-BC40-EF6C4E576F7D}" destId="{35C72BFB-92E7-407A-B32B-53EB751FB053}" srcOrd="17" destOrd="0" presId="urn:microsoft.com/office/officeart/2005/8/layout/bProcess4"/>
    <dgm:cxn modelId="{E05364C5-52F2-4A47-ADB5-42F9DB56CB17}" type="presParOf" srcId="{792620C8-039D-4F00-BC40-EF6C4E576F7D}" destId="{B3552211-571B-4128-8628-5503DF2F726F}" srcOrd="18" destOrd="0" presId="urn:microsoft.com/office/officeart/2005/8/layout/bProcess4"/>
    <dgm:cxn modelId="{F68D6E3D-1033-4FA0-AD3B-512BFD94F654}" type="presParOf" srcId="{B3552211-571B-4128-8628-5503DF2F726F}" destId="{E7F29DE7-949A-4B7F-AEC7-C1840AC3E854}" srcOrd="0" destOrd="0" presId="urn:microsoft.com/office/officeart/2005/8/layout/bProcess4"/>
    <dgm:cxn modelId="{9019E2DC-C3DC-4256-A3D4-9BC816898F97}" type="presParOf" srcId="{B3552211-571B-4128-8628-5503DF2F726F}" destId="{66532073-29D5-4F97-82E2-8D25532B0795}" srcOrd="1" destOrd="0" presId="urn:microsoft.com/office/officeart/2005/8/layout/bProcess4"/>
    <dgm:cxn modelId="{7BA07F34-E4ED-48EA-B191-D379782F73EA}" type="presParOf" srcId="{792620C8-039D-4F00-BC40-EF6C4E576F7D}" destId="{E5766880-A2DB-4EAD-B21C-CEF32582A67C}" srcOrd="19" destOrd="0" presId="urn:microsoft.com/office/officeart/2005/8/layout/bProcess4"/>
    <dgm:cxn modelId="{EE7B0441-AE58-4B30-B5B2-E188FE4876DB}" type="presParOf" srcId="{792620C8-039D-4F00-BC40-EF6C4E576F7D}" destId="{7867488B-9DD9-4F1E-AB9B-B7A9062154DA}" srcOrd="20" destOrd="0" presId="urn:microsoft.com/office/officeart/2005/8/layout/bProcess4"/>
    <dgm:cxn modelId="{3D579317-C42D-4780-B641-A608B8F02C5F}" type="presParOf" srcId="{7867488B-9DD9-4F1E-AB9B-B7A9062154DA}" destId="{EAD89DF4-1ED0-4D38-8523-CEB3D9C92F85}" srcOrd="0" destOrd="0" presId="urn:microsoft.com/office/officeart/2005/8/layout/bProcess4"/>
    <dgm:cxn modelId="{20917451-1F8A-4AF0-B385-57FA898566DE}" type="presParOf" srcId="{7867488B-9DD9-4F1E-AB9B-B7A9062154DA}" destId="{FD483343-591A-4B4C-8530-F69E64A8FC91}" srcOrd="1" destOrd="0" presId="urn:microsoft.com/office/officeart/2005/8/layout/bProcess4"/>
    <dgm:cxn modelId="{9F88FFC8-5E59-4E24-9FF8-D753392E9D7E}" type="presParOf" srcId="{792620C8-039D-4F00-BC40-EF6C4E576F7D}" destId="{E96021AC-4212-4EF2-BD43-AAC045537767}" srcOrd="21" destOrd="0" presId="urn:microsoft.com/office/officeart/2005/8/layout/bProcess4"/>
    <dgm:cxn modelId="{695F6654-A2F7-426D-B45B-1E5D4B78B12E}" type="presParOf" srcId="{792620C8-039D-4F00-BC40-EF6C4E576F7D}" destId="{9C04D472-9350-4679-9D8B-0A7C890EE291}" srcOrd="22" destOrd="0" presId="urn:microsoft.com/office/officeart/2005/8/layout/bProcess4"/>
    <dgm:cxn modelId="{02C0F50B-08D2-4D5C-A49F-6E3CB6269C86}" type="presParOf" srcId="{9C04D472-9350-4679-9D8B-0A7C890EE291}" destId="{1A626322-9E23-42F0-95E2-371780B9D5C1}" srcOrd="0" destOrd="0" presId="urn:microsoft.com/office/officeart/2005/8/layout/bProcess4"/>
    <dgm:cxn modelId="{426F97E3-C750-4178-A384-C0283B1C9870}" type="presParOf" srcId="{9C04D472-9350-4679-9D8B-0A7C890EE291}" destId="{EFF49B5D-9FC4-4B4C-800C-D1A7386DB0A9}" srcOrd="1" destOrd="0" presId="urn:microsoft.com/office/officeart/2005/8/layout/bProcess4"/>
    <dgm:cxn modelId="{475B090D-D1B5-47F3-97E4-8E44F99D078C}" type="presParOf" srcId="{792620C8-039D-4F00-BC40-EF6C4E576F7D}" destId="{23F7A0FF-5BD1-41B0-8F06-2156C560BEA3}" srcOrd="23" destOrd="0" presId="urn:microsoft.com/office/officeart/2005/8/layout/bProcess4"/>
    <dgm:cxn modelId="{5842098E-A781-4A7D-84EC-F22F6F28C056}" type="presParOf" srcId="{792620C8-039D-4F00-BC40-EF6C4E576F7D}" destId="{3D198C97-C99C-4095-86FF-9B922C86B1D9}" srcOrd="24" destOrd="0" presId="urn:microsoft.com/office/officeart/2005/8/layout/bProcess4"/>
    <dgm:cxn modelId="{5EDB1CE3-A952-40E1-8CE0-578A7A0FFBC9}" type="presParOf" srcId="{3D198C97-C99C-4095-86FF-9B922C86B1D9}" destId="{F0B8AF72-68F2-44FD-854E-2C53E3F01DB2}" srcOrd="0" destOrd="0" presId="urn:microsoft.com/office/officeart/2005/8/layout/bProcess4"/>
    <dgm:cxn modelId="{562D704F-045C-44F6-815C-A48C6EA1E30E}" type="presParOf" srcId="{3D198C97-C99C-4095-86FF-9B922C86B1D9}" destId="{D0174931-E5FC-4389-BF95-4B0C2BB52DFB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06BE42-A05D-4DFA-9312-3655BC7D678E}">
      <dsp:nvSpPr>
        <dsp:cNvPr id="0" name=""/>
        <dsp:cNvSpPr/>
      </dsp:nvSpPr>
      <dsp:spPr>
        <a:xfrm rot="5535109">
          <a:off x="-259401" y="993809"/>
          <a:ext cx="1264598" cy="15304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A16546-AA3D-4CDE-BF19-469014589E05}">
      <dsp:nvSpPr>
        <dsp:cNvPr id="0" name=""/>
        <dsp:cNvSpPr/>
      </dsp:nvSpPr>
      <dsp:spPr>
        <a:xfrm>
          <a:off x="54042" y="184744"/>
          <a:ext cx="1700478" cy="102028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b="1" kern="1200" dirty="0">
              <a:solidFill>
                <a:schemeClr val="tx1"/>
              </a:solidFill>
            </a:rPr>
            <a:t>Zahájení řízení</a:t>
          </a:r>
        </a:p>
      </dsp:txBody>
      <dsp:txXfrm>
        <a:off x="83925" y="214627"/>
        <a:ext cx="1640712" cy="960520"/>
      </dsp:txXfrm>
    </dsp:sp>
    <dsp:sp modelId="{D84B47C2-14C5-4C6A-B264-C370D55292D9}">
      <dsp:nvSpPr>
        <dsp:cNvPr id="0" name=""/>
        <dsp:cNvSpPr/>
      </dsp:nvSpPr>
      <dsp:spPr>
        <a:xfrm rot="5400000">
          <a:off x="-286021" y="2266903"/>
          <a:ext cx="1268151" cy="15304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7EE77B-7B5A-4558-AE50-98214F1A6188}">
      <dsp:nvSpPr>
        <dsp:cNvPr id="0" name=""/>
        <dsp:cNvSpPr/>
      </dsp:nvSpPr>
      <dsp:spPr>
        <a:xfrm>
          <a:off x="4354" y="1455572"/>
          <a:ext cx="1700478" cy="102028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b="1" kern="1200" dirty="0">
              <a:solidFill>
                <a:schemeClr val="tx1"/>
              </a:solidFill>
            </a:rPr>
            <a:t>Zaměření skutečného stavu (polohopis)</a:t>
          </a:r>
        </a:p>
      </dsp:txBody>
      <dsp:txXfrm>
        <a:off x="34237" y="1485455"/>
        <a:ext cx="1640712" cy="960520"/>
      </dsp:txXfrm>
    </dsp:sp>
    <dsp:sp modelId="{20EDCDCA-FACB-43FC-954C-4F1724049530}">
      <dsp:nvSpPr>
        <dsp:cNvPr id="0" name=""/>
        <dsp:cNvSpPr/>
      </dsp:nvSpPr>
      <dsp:spPr>
        <a:xfrm rot="5412477">
          <a:off x="-253854" y="3507914"/>
          <a:ext cx="1199463" cy="15304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717673-855F-4F6B-96C1-3F7E757E88CE}">
      <dsp:nvSpPr>
        <dsp:cNvPr id="0" name=""/>
        <dsp:cNvSpPr/>
      </dsp:nvSpPr>
      <dsp:spPr>
        <a:xfrm>
          <a:off x="4354" y="2730931"/>
          <a:ext cx="1700478" cy="102028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b="1" kern="1200" dirty="0">
              <a:solidFill>
                <a:schemeClr val="tx1"/>
              </a:solidFill>
            </a:rPr>
            <a:t>Šetření obvodu </a:t>
          </a:r>
          <a:r>
            <a:rPr lang="cs-CZ" sz="1500" b="1" kern="1200" dirty="0" err="1">
              <a:solidFill>
                <a:schemeClr val="tx1"/>
              </a:solidFill>
            </a:rPr>
            <a:t>KoPÚ</a:t>
          </a:r>
          <a:r>
            <a:rPr lang="cs-CZ" sz="1500" b="1" kern="1200" dirty="0">
              <a:solidFill>
                <a:schemeClr val="tx1"/>
              </a:solidFill>
            </a:rPr>
            <a:t> a neřešených dle § 2</a:t>
          </a:r>
        </a:p>
      </dsp:txBody>
      <dsp:txXfrm>
        <a:off x="34237" y="2760814"/>
        <a:ext cx="1640712" cy="960520"/>
      </dsp:txXfrm>
    </dsp:sp>
    <dsp:sp modelId="{650611F9-F3F6-498A-A2E0-2790B351E8F2}">
      <dsp:nvSpPr>
        <dsp:cNvPr id="0" name=""/>
        <dsp:cNvSpPr/>
      </dsp:nvSpPr>
      <dsp:spPr>
        <a:xfrm rot="98882">
          <a:off x="343232" y="4147395"/>
          <a:ext cx="2263321" cy="15304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98E0DA-CA8E-40B8-9B56-F56015174A60}">
      <dsp:nvSpPr>
        <dsp:cNvPr id="0" name=""/>
        <dsp:cNvSpPr/>
      </dsp:nvSpPr>
      <dsp:spPr>
        <a:xfrm>
          <a:off x="1" y="3937594"/>
          <a:ext cx="1700478" cy="102028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b="1" kern="1200" dirty="0">
              <a:solidFill>
                <a:schemeClr val="tx1"/>
              </a:solidFill>
            </a:rPr>
            <a:t>Úvodní jednání</a:t>
          </a:r>
        </a:p>
      </dsp:txBody>
      <dsp:txXfrm>
        <a:off x="29884" y="3967477"/>
        <a:ext cx="1640712" cy="960520"/>
      </dsp:txXfrm>
    </dsp:sp>
    <dsp:sp modelId="{CE67A428-7D26-46BB-9EC5-2B5E77331F1E}">
      <dsp:nvSpPr>
        <dsp:cNvPr id="0" name=""/>
        <dsp:cNvSpPr/>
      </dsp:nvSpPr>
      <dsp:spPr>
        <a:xfrm rot="16200000">
          <a:off x="1975614" y="3542262"/>
          <a:ext cx="1268151" cy="15304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1B4965-88A2-470A-AA44-7FE4D11F743F}">
      <dsp:nvSpPr>
        <dsp:cNvPr id="0" name=""/>
        <dsp:cNvSpPr/>
      </dsp:nvSpPr>
      <dsp:spPr>
        <a:xfrm>
          <a:off x="2265990" y="4006290"/>
          <a:ext cx="1700478" cy="10202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b="1" kern="1200">
              <a:solidFill>
                <a:schemeClr val="tx1"/>
              </a:solidFill>
            </a:rPr>
            <a:t>Soupis nároků vlastníků</a:t>
          </a:r>
        </a:p>
      </dsp:txBody>
      <dsp:txXfrm>
        <a:off x="2295873" y="4036173"/>
        <a:ext cx="1640712" cy="960520"/>
      </dsp:txXfrm>
    </dsp:sp>
    <dsp:sp modelId="{3842111B-8ED6-4E50-A222-BCD007A766A1}">
      <dsp:nvSpPr>
        <dsp:cNvPr id="0" name=""/>
        <dsp:cNvSpPr/>
      </dsp:nvSpPr>
      <dsp:spPr>
        <a:xfrm rot="16200000">
          <a:off x="1975614" y="2266903"/>
          <a:ext cx="1268151" cy="15304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1B805B-D234-4D30-9050-C4CBF87CBF72}">
      <dsp:nvSpPr>
        <dsp:cNvPr id="0" name=""/>
        <dsp:cNvSpPr/>
      </dsp:nvSpPr>
      <dsp:spPr>
        <a:xfrm>
          <a:off x="2265990" y="2730931"/>
          <a:ext cx="1700478" cy="10202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b="1" kern="1200" dirty="0">
              <a:solidFill>
                <a:schemeClr val="tx1"/>
              </a:solidFill>
            </a:rPr>
            <a:t>Plán společných zařízení</a:t>
          </a:r>
        </a:p>
      </dsp:txBody>
      <dsp:txXfrm>
        <a:off x="2295873" y="2760814"/>
        <a:ext cx="1640712" cy="960520"/>
      </dsp:txXfrm>
    </dsp:sp>
    <dsp:sp modelId="{542C1C06-7235-4873-BBB9-4D5DFB0ACC92}">
      <dsp:nvSpPr>
        <dsp:cNvPr id="0" name=""/>
        <dsp:cNvSpPr/>
      </dsp:nvSpPr>
      <dsp:spPr>
        <a:xfrm rot="16200000">
          <a:off x="1975614" y="991544"/>
          <a:ext cx="1268151" cy="15304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1F9F9B-EA38-430E-88E8-C6ACDA19CA3F}">
      <dsp:nvSpPr>
        <dsp:cNvPr id="0" name=""/>
        <dsp:cNvSpPr/>
      </dsp:nvSpPr>
      <dsp:spPr>
        <a:xfrm>
          <a:off x="2265990" y="1455572"/>
          <a:ext cx="1700478" cy="10202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b="1" kern="1200" dirty="0">
              <a:solidFill>
                <a:schemeClr val="tx1"/>
              </a:solidFill>
            </a:rPr>
            <a:t>Návrh nového uspořádání</a:t>
          </a:r>
        </a:p>
      </dsp:txBody>
      <dsp:txXfrm>
        <a:off x="2295873" y="1485455"/>
        <a:ext cx="1640712" cy="960520"/>
      </dsp:txXfrm>
    </dsp:sp>
    <dsp:sp modelId="{E568F437-1050-48F4-BD85-1072540B7A4D}">
      <dsp:nvSpPr>
        <dsp:cNvPr id="0" name=""/>
        <dsp:cNvSpPr/>
      </dsp:nvSpPr>
      <dsp:spPr>
        <a:xfrm>
          <a:off x="2613293" y="353865"/>
          <a:ext cx="2254428" cy="15304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CE00FB-101A-47BB-9063-CA37609A597B}">
      <dsp:nvSpPr>
        <dsp:cNvPr id="0" name=""/>
        <dsp:cNvSpPr/>
      </dsp:nvSpPr>
      <dsp:spPr>
        <a:xfrm>
          <a:off x="2265990" y="180214"/>
          <a:ext cx="1700478" cy="10202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b="1" kern="1200" dirty="0">
              <a:solidFill>
                <a:schemeClr val="tx1"/>
              </a:solidFill>
            </a:rPr>
            <a:t>Závěrečné jednání</a:t>
          </a:r>
        </a:p>
      </dsp:txBody>
      <dsp:txXfrm>
        <a:off x="2295873" y="210097"/>
        <a:ext cx="1640712" cy="960520"/>
      </dsp:txXfrm>
    </dsp:sp>
    <dsp:sp modelId="{35C72BFB-92E7-407A-B32B-53EB751FB053}">
      <dsp:nvSpPr>
        <dsp:cNvPr id="0" name=""/>
        <dsp:cNvSpPr/>
      </dsp:nvSpPr>
      <dsp:spPr>
        <a:xfrm rot="5400000">
          <a:off x="4237250" y="991544"/>
          <a:ext cx="1268151" cy="15304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B7473E-24D5-4947-8A0D-67181D682B8D}">
      <dsp:nvSpPr>
        <dsp:cNvPr id="0" name=""/>
        <dsp:cNvSpPr/>
      </dsp:nvSpPr>
      <dsp:spPr>
        <a:xfrm>
          <a:off x="4527626" y="180214"/>
          <a:ext cx="1700478" cy="10202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b="1" kern="1200" dirty="0">
              <a:solidFill>
                <a:schemeClr val="tx1"/>
              </a:solidFill>
            </a:rPr>
            <a:t>1. rozhodnutí          (o schválení návrhu </a:t>
          </a:r>
          <a:r>
            <a:rPr lang="cs-CZ" sz="1500" b="1" kern="1200" dirty="0" err="1">
              <a:solidFill>
                <a:schemeClr val="tx1"/>
              </a:solidFill>
            </a:rPr>
            <a:t>KoPÚ</a:t>
          </a:r>
          <a:r>
            <a:rPr lang="cs-CZ" sz="1500" b="1" kern="1200" dirty="0">
              <a:solidFill>
                <a:schemeClr val="tx1"/>
              </a:solidFill>
            </a:rPr>
            <a:t>)</a:t>
          </a:r>
        </a:p>
      </dsp:txBody>
      <dsp:txXfrm>
        <a:off x="4557509" y="210097"/>
        <a:ext cx="1640712" cy="960520"/>
      </dsp:txXfrm>
    </dsp:sp>
    <dsp:sp modelId="{E5766880-A2DB-4EAD-B21C-CEF32582A67C}">
      <dsp:nvSpPr>
        <dsp:cNvPr id="0" name=""/>
        <dsp:cNvSpPr/>
      </dsp:nvSpPr>
      <dsp:spPr>
        <a:xfrm rot="5400000">
          <a:off x="4237250" y="2266903"/>
          <a:ext cx="1268151" cy="15304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532073-29D5-4F97-82E2-8D25532B0795}">
      <dsp:nvSpPr>
        <dsp:cNvPr id="0" name=""/>
        <dsp:cNvSpPr/>
      </dsp:nvSpPr>
      <dsp:spPr>
        <a:xfrm>
          <a:off x="4527626" y="1455572"/>
          <a:ext cx="1700478" cy="10202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b="1" kern="1200">
              <a:solidFill>
                <a:schemeClr val="tx1"/>
              </a:solidFill>
            </a:rPr>
            <a:t>Mapové dílo</a:t>
          </a:r>
        </a:p>
      </dsp:txBody>
      <dsp:txXfrm>
        <a:off x="4557509" y="1485455"/>
        <a:ext cx="1640712" cy="960520"/>
      </dsp:txXfrm>
    </dsp:sp>
    <dsp:sp modelId="{E96021AC-4212-4EF2-BD43-AAC045537767}">
      <dsp:nvSpPr>
        <dsp:cNvPr id="0" name=""/>
        <dsp:cNvSpPr/>
      </dsp:nvSpPr>
      <dsp:spPr>
        <a:xfrm rot="5325605">
          <a:off x="4235079" y="3558352"/>
          <a:ext cx="1300637" cy="15304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483343-591A-4B4C-8530-F69E64A8FC91}">
      <dsp:nvSpPr>
        <dsp:cNvPr id="0" name=""/>
        <dsp:cNvSpPr/>
      </dsp:nvSpPr>
      <dsp:spPr>
        <a:xfrm>
          <a:off x="4527626" y="2730931"/>
          <a:ext cx="1700478" cy="10202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b="1" kern="1200" dirty="0">
              <a:solidFill>
                <a:schemeClr val="tx1"/>
              </a:solidFill>
            </a:rPr>
            <a:t>2. rozhodnutí         (o přechodu vlastnických práv)</a:t>
          </a:r>
        </a:p>
      </dsp:txBody>
      <dsp:txXfrm>
        <a:off x="4557509" y="2760814"/>
        <a:ext cx="1640712" cy="960520"/>
      </dsp:txXfrm>
    </dsp:sp>
    <dsp:sp modelId="{23F7A0FF-5BD1-41B0-8F06-2156C560BEA3}">
      <dsp:nvSpPr>
        <dsp:cNvPr id="0" name=""/>
        <dsp:cNvSpPr/>
      </dsp:nvSpPr>
      <dsp:spPr>
        <a:xfrm rot="21561437">
          <a:off x="4906607" y="4196032"/>
          <a:ext cx="2226424" cy="15304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F49B5D-9FC4-4B4C-800C-D1A7386DB0A9}">
      <dsp:nvSpPr>
        <dsp:cNvPr id="0" name=""/>
        <dsp:cNvSpPr/>
      </dsp:nvSpPr>
      <dsp:spPr>
        <a:xfrm>
          <a:off x="4559374" y="4034868"/>
          <a:ext cx="1700478" cy="10202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b="1" kern="1200" dirty="0">
              <a:solidFill>
                <a:schemeClr val="tx1"/>
              </a:solidFill>
            </a:rPr>
            <a:t>Vytyčení nových pozemků</a:t>
          </a:r>
        </a:p>
      </dsp:txBody>
      <dsp:txXfrm>
        <a:off x="4589257" y="4064751"/>
        <a:ext cx="1640712" cy="960520"/>
      </dsp:txXfrm>
    </dsp:sp>
    <dsp:sp modelId="{D0174931-E5FC-4389-BF95-4B0C2BB52DFB}">
      <dsp:nvSpPr>
        <dsp:cNvPr id="0" name=""/>
        <dsp:cNvSpPr/>
      </dsp:nvSpPr>
      <dsp:spPr>
        <a:xfrm>
          <a:off x="6789262" y="4006290"/>
          <a:ext cx="1700478" cy="10202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b="1" kern="1200" dirty="0">
              <a:solidFill>
                <a:schemeClr val="tx1"/>
              </a:solidFill>
            </a:rPr>
            <a:t>Realizace prvků PSZ</a:t>
          </a:r>
        </a:p>
      </dsp:txBody>
      <dsp:txXfrm>
        <a:off x="6819145" y="4036173"/>
        <a:ext cx="1640712" cy="9605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717788"/>
          </a:xfrm>
          <a:prstGeom prst="rect">
            <a:avLst/>
          </a:prstGeom>
        </p:spPr>
        <p:txBody>
          <a:bodyPr vert="horz" lIns="138751" tIns="69376" rIns="138751" bIns="69376" rtlCol="0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717788"/>
          </a:xfrm>
          <a:prstGeom prst="rect">
            <a:avLst/>
          </a:prstGeom>
        </p:spPr>
        <p:txBody>
          <a:bodyPr vert="horz" lIns="138751" tIns="69376" rIns="138751" bIns="69376" rtlCol="0"/>
          <a:lstStyle>
            <a:lvl1pPr algn="r">
              <a:defRPr sz="1800"/>
            </a:lvl1pPr>
          </a:lstStyle>
          <a:p>
            <a:fld id="{93CAFDE7-BDB6-F34D-9798-5F47BF9CCC37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3635483"/>
            <a:ext cx="4301543" cy="717788"/>
          </a:xfrm>
          <a:prstGeom prst="rect">
            <a:avLst/>
          </a:prstGeom>
        </p:spPr>
        <p:txBody>
          <a:bodyPr vert="horz" lIns="138751" tIns="69376" rIns="138751" bIns="69376" rtlCol="0" anchor="b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8" y="13635483"/>
            <a:ext cx="4301543" cy="717788"/>
          </a:xfrm>
          <a:prstGeom prst="rect">
            <a:avLst/>
          </a:prstGeom>
        </p:spPr>
        <p:txBody>
          <a:bodyPr vert="horz" lIns="138751" tIns="69376" rIns="138751" bIns="69376" rtlCol="0" anchor="b"/>
          <a:lstStyle>
            <a:lvl1pPr algn="r">
              <a:defRPr sz="1800"/>
            </a:lvl1pPr>
          </a:lstStyle>
          <a:p>
            <a:fld id="{F3D092E1-2E9A-D34F-B437-1ABC55E4C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460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717788"/>
          </a:xfrm>
          <a:prstGeom prst="rect">
            <a:avLst/>
          </a:prstGeom>
        </p:spPr>
        <p:txBody>
          <a:bodyPr vert="horz" lIns="138751" tIns="69376" rIns="138751" bIns="69376" rtlCol="0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717788"/>
          </a:xfrm>
          <a:prstGeom prst="rect">
            <a:avLst/>
          </a:prstGeom>
        </p:spPr>
        <p:txBody>
          <a:bodyPr vert="horz" lIns="138751" tIns="69376" rIns="138751" bIns="69376" rtlCol="0"/>
          <a:lstStyle>
            <a:lvl1pPr algn="r">
              <a:defRPr sz="1800"/>
            </a:lvl1pPr>
          </a:lstStyle>
          <a:p>
            <a:fld id="{4D7C2F7D-3F3E-A041-AF40-843054BDBE50}" type="datetimeFigureOut">
              <a:rPr lang="en-US" smtClean="0"/>
              <a:t>7/17/2019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076325"/>
            <a:ext cx="7177088" cy="5383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8751" tIns="69376" rIns="138751" bIns="6937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6818988"/>
            <a:ext cx="7941310" cy="6460093"/>
          </a:xfrm>
          <a:prstGeom prst="rect">
            <a:avLst/>
          </a:prstGeom>
        </p:spPr>
        <p:txBody>
          <a:bodyPr vert="horz" lIns="138751" tIns="69376" rIns="138751" bIns="69376" rtlCol="0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635483"/>
            <a:ext cx="4301543" cy="717788"/>
          </a:xfrm>
          <a:prstGeom prst="rect">
            <a:avLst/>
          </a:prstGeom>
        </p:spPr>
        <p:txBody>
          <a:bodyPr vert="horz" lIns="138751" tIns="69376" rIns="138751" bIns="69376" rtlCol="0" anchor="b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8" y="13635483"/>
            <a:ext cx="4301543" cy="717788"/>
          </a:xfrm>
          <a:prstGeom prst="rect">
            <a:avLst/>
          </a:prstGeom>
        </p:spPr>
        <p:txBody>
          <a:bodyPr vert="horz" lIns="138751" tIns="69376" rIns="138751" bIns="69376" rtlCol="0" anchor="b"/>
          <a:lstStyle>
            <a:lvl1pPr algn="r">
              <a:defRPr sz="1800"/>
            </a:lvl1pPr>
          </a:lstStyle>
          <a:p>
            <a:fld id="{101F8B26-39FF-DC4B-848B-194D8A2B7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81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F8B26-39FF-DC4B-848B-194D8A2B7D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857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723625" y="1667012"/>
            <a:ext cx="7420375" cy="3356706"/>
          </a:xfrm>
          <a:prstGeom prst="rect">
            <a:avLst/>
          </a:prstGeom>
          <a:solidFill>
            <a:srgbClr val="C7CB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-34020" y="1667012"/>
            <a:ext cx="1406116" cy="3356706"/>
          </a:xfrm>
          <a:prstGeom prst="rect">
            <a:avLst/>
          </a:prstGeom>
          <a:solidFill>
            <a:srgbClr val="00A7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401480" y="6548438"/>
            <a:ext cx="446405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22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600">
                <a:solidFill>
                  <a:srgbClr val="4A4A49"/>
                </a:solidFill>
              </a:rPr>
              <a:t>Státní pozemkový úřad  |  Husinecká 1024/11a  |  130 00 Praha 3 - Žižkov  </a:t>
            </a:r>
            <a:r>
              <a:rPr lang="cs-CZ" sz="600">
                <a:solidFill>
                  <a:srgbClr val="00A7BD"/>
                </a:solidFill>
              </a:rPr>
              <a:t>|  </a:t>
            </a:r>
            <a:r>
              <a:rPr lang="cs-CZ" sz="600" err="1">
                <a:solidFill>
                  <a:srgbClr val="00A7BD"/>
                </a:solidFill>
              </a:rPr>
              <a:t>www.spucr.cz</a:t>
            </a:r>
            <a:endParaRPr lang="cs-CZ" sz="600">
              <a:solidFill>
                <a:srgbClr val="00A7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768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44303" y="6544911"/>
            <a:ext cx="345375" cy="316617"/>
          </a:xfrm>
          <a:prstGeom prst="rect">
            <a:avLst/>
          </a:prstGeom>
          <a:solidFill>
            <a:srgbClr val="00A7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954303" y="6548438"/>
            <a:ext cx="446405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22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600">
                <a:solidFill>
                  <a:srgbClr val="4A4A49"/>
                </a:solidFill>
              </a:rPr>
              <a:t>Státní pozemkový úřad  |  Husinecká 1024/11a  |  130 00 Praha 3 - Žižkov  </a:t>
            </a:r>
            <a:r>
              <a:rPr lang="cs-CZ" sz="600">
                <a:solidFill>
                  <a:srgbClr val="00A7BD"/>
                </a:solidFill>
              </a:rPr>
              <a:t>|  </a:t>
            </a:r>
            <a:r>
              <a:rPr lang="cs-CZ" sz="600" err="1">
                <a:solidFill>
                  <a:srgbClr val="00A7BD"/>
                </a:solidFill>
              </a:rPr>
              <a:t>www.spucr.cz</a:t>
            </a:r>
            <a:endParaRPr lang="cs-CZ" sz="600">
              <a:solidFill>
                <a:srgbClr val="00A7BD"/>
              </a:solidFill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 userDrawn="1"/>
        </p:nvSpPr>
        <p:spPr bwMode="auto">
          <a:xfrm>
            <a:off x="543114" y="6545609"/>
            <a:ext cx="331623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buClrTx/>
              <a:buFontTx/>
              <a:buNone/>
            </a:pPr>
            <a:fld id="{6A1660A0-3811-2548-9A84-915DF90A8827}" type="slidenum">
              <a:rPr lang="cs-CZ" sz="1200" b="1" smtClean="0">
                <a:solidFill>
                  <a:srgbClr val="FFFFFF"/>
                </a:solidFill>
              </a:rPr>
              <a:t>‹#›</a:t>
            </a:fld>
            <a:endParaRPr lang="cs-CZ" sz="1200" b="1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1723625" y="1667012"/>
            <a:ext cx="7420375" cy="3356706"/>
          </a:xfrm>
          <a:prstGeom prst="rect">
            <a:avLst/>
          </a:prstGeom>
          <a:solidFill>
            <a:srgbClr val="C7CB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-34020" y="1667012"/>
            <a:ext cx="1406116" cy="3356706"/>
          </a:xfrm>
          <a:prstGeom prst="rect">
            <a:avLst/>
          </a:prstGeom>
          <a:solidFill>
            <a:srgbClr val="00A7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9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xxx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954303" y="6548438"/>
            <a:ext cx="446405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22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600">
                <a:solidFill>
                  <a:srgbClr val="4A4A49"/>
                </a:solidFill>
              </a:rPr>
              <a:t>Státní pozemkový úřad  |  Husinecká 1024/11a  |  130 00 Praha 3 - Žižkov  </a:t>
            </a:r>
            <a:r>
              <a:rPr lang="cs-CZ" sz="600">
                <a:solidFill>
                  <a:srgbClr val="00A7BD"/>
                </a:solidFill>
              </a:rPr>
              <a:t>|  </a:t>
            </a:r>
            <a:r>
              <a:rPr lang="cs-CZ" sz="600" err="1">
                <a:solidFill>
                  <a:srgbClr val="00A7BD"/>
                </a:solidFill>
              </a:rPr>
              <a:t>www.spucr.cz</a:t>
            </a:r>
            <a:endParaRPr lang="cs-CZ" sz="600">
              <a:solidFill>
                <a:srgbClr val="00A7BD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918558"/>
            <a:ext cx="6617566" cy="5629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g_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566" y="918558"/>
            <a:ext cx="2526434" cy="5626353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544303" y="6544911"/>
            <a:ext cx="345375" cy="316617"/>
          </a:xfrm>
          <a:prstGeom prst="rect">
            <a:avLst/>
          </a:prstGeom>
          <a:solidFill>
            <a:srgbClr val="00A7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12"/>
          <p:cNvSpPr txBox="1">
            <a:spLocks noChangeArrowheads="1"/>
          </p:cNvSpPr>
          <p:nvPr userDrawn="1"/>
        </p:nvSpPr>
        <p:spPr bwMode="auto">
          <a:xfrm>
            <a:off x="543114" y="6545609"/>
            <a:ext cx="331623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buClrTx/>
              <a:buFontTx/>
              <a:buNone/>
            </a:pPr>
            <a:fld id="{6A1660A0-3811-2548-9A84-915DF90A8827}" type="slidenum">
              <a:rPr lang="cs-CZ" sz="1200" b="1" smtClean="0">
                <a:solidFill>
                  <a:srgbClr val="FFFFFF"/>
                </a:solidFill>
              </a:rPr>
              <a:t>‹#›</a:t>
            </a:fld>
            <a:endParaRPr lang="cs-CZ" sz="12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832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xxxx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954303" y="6548438"/>
            <a:ext cx="446405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22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600">
                <a:solidFill>
                  <a:srgbClr val="4A4A49"/>
                </a:solidFill>
              </a:rPr>
              <a:t>Státní pozemkový úřad  |  Husinecká 1024/11a  |  130 00 Praha 3 - Žižkov  </a:t>
            </a:r>
            <a:r>
              <a:rPr lang="cs-CZ" sz="600">
                <a:solidFill>
                  <a:srgbClr val="00A7BD"/>
                </a:solidFill>
              </a:rPr>
              <a:t>|  </a:t>
            </a:r>
            <a:r>
              <a:rPr lang="cs-CZ" sz="600" err="1">
                <a:solidFill>
                  <a:srgbClr val="00A7BD"/>
                </a:solidFill>
              </a:rPr>
              <a:t>www.spucr.cz</a:t>
            </a:r>
            <a:endParaRPr lang="cs-CZ" sz="600">
              <a:solidFill>
                <a:srgbClr val="00A7BD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526434" y="918558"/>
            <a:ext cx="6617566" cy="5629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g_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8558"/>
            <a:ext cx="2526434" cy="5626353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44303" y="6544911"/>
            <a:ext cx="345375" cy="316617"/>
          </a:xfrm>
          <a:prstGeom prst="rect">
            <a:avLst/>
          </a:prstGeom>
          <a:solidFill>
            <a:srgbClr val="00A7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12"/>
          <p:cNvSpPr txBox="1">
            <a:spLocks noChangeArrowheads="1"/>
          </p:cNvSpPr>
          <p:nvPr userDrawn="1"/>
        </p:nvSpPr>
        <p:spPr bwMode="auto">
          <a:xfrm>
            <a:off x="543114" y="6545609"/>
            <a:ext cx="331623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buClrTx/>
              <a:buFontTx/>
              <a:buNone/>
            </a:pPr>
            <a:fld id="{6A1660A0-3811-2548-9A84-915DF90A8827}" type="slidenum">
              <a:rPr lang="cs-CZ" sz="1200" b="1" smtClean="0">
                <a:solidFill>
                  <a:srgbClr val="FFFFFF"/>
                </a:solidFill>
              </a:rPr>
              <a:t>‹#›</a:t>
            </a:fld>
            <a:endParaRPr lang="cs-CZ" sz="12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555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xxxx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954303" y="6548438"/>
            <a:ext cx="446405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22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600">
                <a:solidFill>
                  <a:srgbClr val="4A4A49"/>
                </a:solidFill>
              </a:rPr>
              <a:t>Státní pozemkový úřad  |  Husinecká 1024/11a  |  130 00 Praha 3 - Žižkov  </a:t>
            </a:r>
            <a:r>
              <a:rPr lang="cs-CZ" sz="600">
                <a:solidFill>
                  <a:srgbClr val="00A7BD"/>
                </a:solidFill>
              </a:rPr>
              <a:t>|  </a:t>
            </a:r>
            <a:r>
              <a:rPr lang="cs-CZ" sz="600" err="1">
                <a:solidFill>
                  <a:srgbClr val="00A7BD"/>
                </a:solidFill>
              </a:rPr>
              <a:t>www.spucr.cz</a:t>
            </a:r>
            <a:endParaRPr lang="cs-CZ" sz="600">
              <a:solidFill>
                <a:srgbClr val="00A7BD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918558"/>
            <a:ext cx="9144000" cy="5629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544303" y="6544911"/>
            <a:ext cx="345375" cy="316617"/>
          </a:xfrm>
          <a:prstGeom prst="rect">
            <a:avLst/>
          </a:prstGeom>
          <a:solidFill>
            <a:srgbClr val="00A7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auto">
          <a:xfrm>
            <a:off x="543114" y="6545609"/>
            <a:ext cx="331623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buClrTx/>
              <a:buFontTx/>
              <a:buNone/>
            </a:pPr>
            <a:fld id="{6A1660A0-3811-2548-9A84-915DF90A8827}" type="slidenum">
              <a:rPr lang="cs-CZ" sz="1200" b="1" smtClean="0">
                <a:solidFill>
                  <a:srgbClr val="FFFFFF"/>
                </a:solidFill>
              </a:rPr>
              <a:t>‹#›</a:t>
            </a:fld>
            <a:endParaRPr lang="cs-CZ" sz="12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483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15028" y="274638"/>
            <a:ext cx="6126850" cy="539075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pic>
        <p:nvPicPr>
          <p:cNvPr id="3" name="Picture 2" descr="bg_logo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25" y="146767"/>
            <a:ext cx="769351" cy="67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61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5" r:id="rId2"/>
    <p:sldLayoutId id="2147483674" r:id="rId3"/>
    <p:sldLayoutId id="2147483677" r:id="rId4"/>
    <p:sldLayoutId id="2147483678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3000" b="1" i="0" kern="1200" baseline="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hyperlink" Target="http://www.nahlizenidokn.cz/" TargetMode="Externa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160588" y="2081102"/>
            <a:ext cx="7415212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5400" b="1">
                <a:solidFill>
                  <a:srgbClr val="FFFFFF"/>
                </a:solidFill>
              </a:rPr>
              <a:t>ÚVODNÍ JEDNÁNÍ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273943" y="2834614"/>
            <a:ext cx="5326550" cy="909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44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000" b="1" dirty="0">
                <a:solidFill>
                  <a:schemeClr val="tx1"/>
                </a:solidFill>
              </a:rPr>
              <a:t>Komplexní pozemkové úpravy </a:t>
            </a:r>
          </a:p>
          <a:p>
            <a:pPr>
              <a:buClrTx/>
              <a:buFontTx/>
              <a:buNone/>
            </a:pPr>
            <a:r>
              <a:rPr lang="cs-CZ" sz="2000" b="1" dirty="0">
                <a:solidFill>
                  <a:schemeClr val="tx1"/>
                </a:solidFill>
              </a:rPr>
              <a:t>v katastrálním území Kyjov u Krásné Lípy a katastrálním území Krásný Buk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-29882" y="2274168"/>
            <a:ext cx="1372095" cy="286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t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sz="1600" b="1" dirty="0">
                <a:solidFill>
                  <a:schemeClr val="tx1"/>
                </a:solidFill>
              </a:rPr>
              <a:t>17. 7. 2019</a:t>
            </a:r>
          </a:p>
        </p:txBody>
      </p:sp>
      <p:sp>
        <p:nvSpPr>
          <p:cNvPr id="2" name="TextovéPole 1"/>
          <p:cNvSpPr txBox="1"/>
          <p:nvPr/>
        </p:nvSpPr>
        <p:spPr bwMode="auto">
          <a:xfrm>
            <a:off x="2273943" y="3912121"/>
            <a:ext cx="6763537" cy="84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>
              <a:buClrTx/>
              <a:buFontTx/>
              <a:buNone/>
            </a:pPr>
            <a:r>
              <a:rPr lang="cs-CZ" sz="1600" b="1" dirty="0"/>
              <a:t>Státní pozemkový úřad</a:t>
            </a:r>
          </a:p>
          <a:p>
            <a:pPr>
              <a:buClrTx/>
              <a:buFontTx/>
              <a:buNone/>
            </a:pPr>
            <a:r>
              <a:rPr lang="cs-CZ" sz="1600" b="1" dirty="0"/>
              <a:t>Krajský pozemkový úřad pro Ústecký kraj</a:t>
            </a:r>
          </a:p>
          <a:p>
            <a:pPr>
              <a:buClrTx/>
              <a:buFontTx/>
              <a:buNone/>
            </a:pPr>
            <a:r>
              <a:rPr lang="cs-CZ" sz="1600" b="1" dirty="0"/>
              <a:t>Pobočka Děčín</a:t>
            </a:r>
          </a:p>
        </p:txBody>
      </p:sp>
    </p:spTree>
    <p:extLst>
      <p:ext uri="{BB962C8B-B14F-4D97-AF65-F5344CB8AC3E}">
        <p14:creationId xmlns:p14="http://schemas.microsoft.com/office/powerpoint/2010/main" val="141938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 bwMode="auto">
          <a:xfrm>
            <a:off x="0" y="2312449"/>
            <a:ext cx="1889256" cy="158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>
              <a:buClrTx/>
              <a:buFontTx/>
              <a:buNone/>
            </a:pPr>
            <a:r>
              <a:rPr lang="cs-CZ" sz="9600" b="1">
                <a:solidFill>
                  <a:srgbClr val="FFFFFF"/>
                </a:solidFill>
              </a:rPr>
              <a:t>III.</a:t>
            </a:r>
          </a:p>
        </p:txBody>
      </p:sp>
      <p:sp>
        <p:nvSpPr>
          <p:cNvPr id="3" name="TextovéPole 2"/>
          <p:cNvSpPr txBox="1"/>
          <p:nvPr/>
        </p:nvSpPr>
        <p:spPr bwMode="auto">
          <a:xfrm>
            <a:off x="2539160" y="2599617"/>
            <a:ext cx="6370572" cy="1122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>
              <a:buClrTx/>
              <a:buFontTx/>
              <a:buNone/>
            </a:pPr>
            <a:r>
              <a:rPr lang="cs-CZ" sz="6600" b="1">
                <a:solidFill>
                  <a:srgbClr val="FFFFFF"/>
                </a:solidFill>
              </a:rPr>
              <a:t>POSTUP ŘÍZENÍ</a:t>
            </a:r>
          </a:p>
        </p:txBody>
      </p:sp>
    </p:spTree>
    <p:extLst>
      <p:ext uri="{BB962C8B-B14F-4D97-AF65-F5344CB8AC3E}">
        <p14:creationId xmlns:p14="http://schemas.microsoft.com/office/powerpoint/2010/main" val="1037212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916049" y="277025"/>
            <a:ext cx="4033391" cy="83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800" b="1">
                <a:solidFill>
                  <a:srgbClr val="C7CB08"/>
                </a:solidFill>
              </a:rPr>
              <a:t>III. POSTUP ŘÍZENÍ</a:t>
            </a:r>
          </a:p>
          <a:p>
            <a:pPr algn="ctr">
              <a:buClrTx/>
              <a:buFontTx/>
              <a:buNone/>
            </a:pPr>
            <a:r>
              <a:rPr lang="cs-CZ" b="1">
                <a:solidFill>
                  <a:schemeClr val="tx1"/>
                </a:solidFill>
              </a:rPr>
              <a:t>Kyjov / Krásný Buk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824897197"/>
              </p:ext>
            </p:extLst>
          </p:nvPr>
        </p:nvGraphicFramePr>
        <p:xfrm>
          <a:off x="272054" y="1042869"/>
          <a:ext cx="8494096" cy="5206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Obdélník 12"/>
          <p:cNvSpPr/>
          <p:nvPr/>
        </p:nvSpPr>
        <p:spPr>
          <a:xfrm>
            <a:off x="387706" y="1971675"/>
            <a:ext cx="1567717" cy="17145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00" b="1">
                <a:solidFill>
                  <a:schemeClr val="tx1"/>
                </a:solidFill>
              </a:rPr>
              <a:t>16.2.2016 / 28.1.2016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652460" y="4572000"/>
            <a:ext cx="866775" cy="17145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00" b="1">
                <a:solidFill>
                  <a:schemeClr val="tx1"/>
                </a:solidFill>
              </a:rPr>
              <a:t>květen 2019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652460" y="3257550"/>
            <a:ext cx="920308" cy="24765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00" b="1">
                <a:solidFill>
                  <a:schemeClr val="tx1"/>
                </a:solidFill>
              </a:rPr>
              <a:t>březen 2019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2597175" y="1877754"/>
            <a:ext cx="1616380" cy="26537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00" b="1">
                <a:solidFill>
                  <a:schemeClr val="tx1"/>
                </a:solidFill>
              </a:rPr>
              <a:t>podzim 2021 / jaro 2022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644189" y="5742661"/>
            <a:ext cx="866775" cy="17145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00" b="1">
                <a:solidFill>
                  <a:schemeClr val="tx1"/>
                </a:solidFill>
              </a:rPr>
              <a:t>17. 7. 2019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2916049" y="4543425"/>
            <a:ext cx="866775" cy="17145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00" b="1">
                <a:solidFill>
                  <a:schemeClr val="tx1"/>
                </a:solidFill>
              </a:rPr>
              <a:t>leden 2021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2545691" y="3174798"/>
            <a:ext cx="1667864" cy="33992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00" b="1">
                <a:solidFill>
                  <a:schemeClr val="tx1"/>
                </a:solidFill>
              </a:rPr>
              <a:t>srpen / prosinec 2021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4743450" y="1971675"/>
            <a:ext cx="1876425" cy="2571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00" b="1">
                <a:solidFill>
                  <a:schemeClr val="tx1"/>
                </a:solidFill>
              </a:rPr>
              <a:t>do 3 </a:t>
            </a:r>
            <a:r>
              <a:rPr lang="cs-CZ" sz="1000" b="1" err="1">
                <a:solidFill>
                  <a:schemeClr val="tx1"/>
                </a:solidFill>
              </a:rPr>
              <a:t>měs</a:t>
            </a:r>
            <a:r>
              <a:rPr lang="cs-CZ" sz="1000" b="1">
                <a:solidFill>
                  <a:schemeClr val="tx1"/>
                </a:solidFill>
              </a:rPr>
              <a:t>. od </a:t>
            </a:r>
            <a:r>
              <a:rPr lang="cs-CZ" sz="1000" b="1" err="1">
                <a:solidFill>
                  <a:schemeClr val="tx1"/>
                </a:solidFill>
              </a:rPr>
              <a:t>závěr.jednání</a:t>
            </a:r>
            <a:endParaRPr lang="cs-CZ" sz="1000" b="1">
              <a:solidFill>
                <a:schemeClr val="tx1"/>
              </a:solidFill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4752976" y="4572000"/>
            <a:ext cx="1876424" cy="17145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00" b="1">
                <a:solidFill>
                  <a:schemeClr val="tx1"/>
                </a:solidFill>
              </a:rPr>
              <a:t>do 4 </a:t>
            </a:r>
            <a:r>
              <a:rPr lang="cs-CZ" sz="1000" b="1" err="1">
                <a:solidFill>
                  <a:schemeClr val="tx1"/>
                </a:solidFill>
              </a:rPr>
              <a:t>měs</a:t>
            </a:r>
            <a:r>
              <a:rPr lang="cs-CZ" sz="1000" b="1">
                <a:solidFill>
                  <a:schemeClr val="tx1"/>
                </a:solidFill>
              </a:rPr>
              <a:t>. od 1.rozhodnutí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2597175" y="5829300"/>
            <a:ext cx="1521283" cy="17145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00" b="1">
                <a:solidFill>
                  <a:schemeClr val="tx1"/>
                </a:solidFill>
              </a:rPr>
              <a:t>listopad / prosinec 2019</a:t>
            </a:r>
          </a:p>
        </p:txBody>
      </p:sp>
      <p:sp>
        <p:nvSpPr>
          <p:cNvPr id="23" name="Obdélník 22"/>
          <p:cNvSpPr/>
          <p:nvPr/>
        </p:nvSpPr>
        <p:spPr>
          <a:xfrm>
            <a:off x="5248275" y="5829300"/>
            <a:ext cx="866775" cy="17145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00" b="1">
                <a:solidFill>
                  <a:schemeClr val="tx1"/>
                </a:solidFill>
              </a:rPr>
              <a:t>podzim 2022</a:t>
            </a:r>
          </a:p>
        </p:txBody>
      </p:sp>
    </p:spTree>
    <p:extLst>
      <p:ext uri="{BB962C8B-B14F-4D97-AF65-F5344CB8AC3E}">
        <p14:creationId xmlns:p14="http://schemas.microsoft.com/office/powerpoint/2010/main" val="1607688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742237" y="266885"/>
            <a:ext cx="4739218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800" b="1">
                <a:solidFill>
                  <a:srgbClr val="C7CB08"/>
                </a:solidFill>
              </a:rPr>
              <a:t>III. POSTUP ŘÍZENÍ</a:t>
            </a:r>
          </a:p>
        </p:txBody>
      </p:sp>
      <p:sp>
        <p:nvSpPr>
          <p:cNvPr id="3" name="TextovéPole 2"/>
          <p:cNvSpPr txBox="1"/>
          <p:nvPr/>
        </p:nvSpPr>
        <p:spPr bwMode="auto">
          <a:xfrm>
            <a:off x="581890" y="1405607"/>
            <a:ext cx="5636029" cy="2199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>
              <a:buClrTx/>
              <a:buFontTx/>
              <a:buNone/>
            </a:pPr>
            <a:r>
              <a:rPr lang="cs-CZ" sz="2800" b="1" u="sng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 6 odst. 3 - zahájení řízení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cs-CZ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k.ú</a:t>
            </a:r>
            <a:r>
              <a:rPr lang="cs-CZ" b="1" u="sng" dirty="0">
                <a:latin typeface="Arial" panose="020B0604020202020204" pitchFamily="34" charset="0"/>
                <a:cs typeface="Arial" panose="020B0604020202020204" pitchFamily="34" charset="0"/>
              </a:rPr>
              <a:t>. Kyjov u Krásné Lípy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: 16.2.2016 na základě žádostí od vlastníků výměry 59,24 % zemědělské půdy v kat. území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cs-CZ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K.ú</a:t>
            </a:r>
            <a:r>
              <a:rPr lang="cs-CZ" b="1" u="sng" dirty="0">
                <a:latin typeface="Arial" panose="020B0604020202020204" pitchFamily="34" charset="0"/>
                <a:cs typeface="Arial" panose="020B0604020202020204" pitchFamily="34" charset="0"/>
              </a:rPr>
              <a:t>. Krásný Buk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: 28.1.2016</a:t>
            </a:r>
            <a:r>
              <a:rPr 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na základě žádostí od vlastníků výměry 74,58 % zemědělské půdy v kat. území</a:t>
            </a:r>
            <a:endParaRPr lang="cs-CZ" b="1" dirty="0"/>
          </a:p>
        </p:txBody>
      </p:sp>
      <p:sp>
        <p:nvSpPr>
          <p:cNvPr id="4" name="TextovéPole 3"/>
          <p:cNvSpPr txBox="1"/>
          <p:nvPr/>
        </p:nvSpPr>
        <p:spPr bwMode="auto">
          <a:xfrm>
            <a:off x="642348" y="3762993"/>
            <a:ext cx="5773566" cy="2199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>
              <a:buClrTx/>
              <a:buFontTx/>
              <a:buNone/>
            </a:pPr>
            <a:r>
              <a:rPr lang="cs-CZ" sz="2800" b="1" u="sng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 3 - předmět a obvod pozemkových úprav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předmětem pozemkových úprav jsou všechny pozemky v obvodu pozemkových úprav bez ohledu na dosavadní způsob využívání</a:t>
            </a:r>
          </a:p>
        </p:txBody>
      </p:sp>
    </p:spTree>
    <p:extLst>
      <p:ext uri="{BB962C8B-B14F-4D97-AF65-F5344CB8AC3E}">
        <p14:creationId xmlns:p14="http://schemas.microsoft.com/office/powerpoint/2010/main" val="1239666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 bwMode="auto">
          <a:xfrm>
            <a:off x="1910937" y="581184"/>
            <a:ext cx="5828544" cy="383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>
              <a:buClrTx/>
              <a:buFontTx/>
              <a:buNone/>
            </a:pPr>
            <a:r>
              <a:rPr lang="cs-CZ" b="1">
                <a:solidFill>
                  <a:schemeClr val="accent2"/>
                </a:solidFill>
              </a:rPr>
              <a:t>Mapa obvodů </a:t>
            </a:r>
            <a:r>
              <a:rPr lang="cs-CZ" b="1" err="1">
                <a:solidFill>
                  <a:schemeClr val="accent2"/>
                </a:solidFill>
              </a:rPr>
              <a:t>KoPÚ</a:t>
            </a:r>
            <a:r>
              <a:rPr lang="cs-CZ" b="1">
                <a:solidFill>
                  <a:schemeClr val="accent2"/>
                </a:solidFill>
              </a:rPr>
              <a:t> Kyjov u Krásné Lípy a </a:t>
            </a:r>
            <a:r>
              <a:rPr lang="cs-CZ" b="1" err="1">
                <a:solidFill>
                  <a:schemeClr val="accent2"/>
                </a:solidFill>
              </a:rPr>
              <a:t>KoPÚ</a:t>
            </a:r>
            <a:r>
              <a:rPr lang="cs-CZ" b="1">
                <a:solidFill>
                  <a:schemeClr val="accent2"/>
                </a:solidFill>
              </a:rPr>
              <a:t> Krásný Buk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760EB9B1-4100-49EC-96BC-B4B3B282423E}"/>
              </a:ext>
            </a:extLst>
          </p:cNvPr>
          <p:cNvPicPr/>
          <p:nvPr/>
        </p:nvPicPr>
        <p:blipFill rotWithShape="1">
          <a:blip r:embed="rId2"/>
          <a:srcRect l="14815" t="9674" r="10277" b="16558"/>
          <a:stretch/>
        </p:blipFill>
        <p:spPr bwMode="auto">
          <a:xfrm>
            <a:off x="760781" y="965057"/>
            <a:ext cx="7666329" cy="49017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xmlns="" id="{418C1DAC-12FC-400A-A483-AA958BB703EC}"/>
              </a:ext>
            </a:extLst>
          </p:cNvPr>
          <p:cNvSpPr txBox="1"/>
          <p:nvPr/>
        </p:nvSpPr>
        <p:spPr bwMode="auto">
          <a:xfrm>
            <a:off x="716890" y="5866791"/>
            <a:ext cx="3460089" cy="49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>
              <a:buClrTx/>
              <a:buFontTx/>
              <a:buNone/>
            </a:pPr>
            <a:r>
              <a:rPr lang="cs-CZ" sz="1400" b="1"/>
              <a:t>Legenda:</a:t>
            </a:r>
            <a:r>
              <a:rPr lang="cs-CZ" sz="1100" b="1"/>
              <a:t>		obvod </a:t>
            </a:r>
            <a:r>
              <a:rPr lang="cs-CZ" sz="1100" b="1" err="1"/>
              <a:t>KoPÚ</a:t>
            </a:r>
            <a:endParaRPr lang="cs-CZ" sz="1100" b="1"/>
          </a:p>
          <a:p>
            <a:pPr>
              <a:buClrTx/>
              <a:buFontTx/>
              <a:buNone/>
            </a:pPr>
            <a:r>
              <a:rPr lang="cs-CZ" sz="1100" b="1"/>
              <a:t>			pozemky neřešené dle § 2 zák.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xmlns="" id="{8F1619CD-2D16-45FC-8DED-B1D40D53EAE1}"/>
              </a:ext>
            </a:extLst>
          </p:cNvPr>
          <p:cNvCxnSpPr/>
          <p:nvPr/>
        </p:nvCxnSpPr>
        <p:spPr>
          <a:xfrm>
            <a:off x="1587396" y="6042354"/>
            <a:ext cx="504749" cy="0"/>
          </a:xfrm>
          <a:prstGeom prst="line">
            <a:avLst/>
          </a:prstGeom>
          <a:ln w="25400">
            <a:solidFill>
              <a:srgbClr val="2629A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xmlns="" id="{3098226B-1844-4E32-9E45-ED29771F3903}"/>
              </a:ext>
            </a:extLst>
          </p:cNvPr>
          <p:cNvCxnSpPr/>
          <p:nvPr/>
        </p:nvCxnSpPr>
        <p:spPr>
          <a:xfrm>
            <a:off x="1587395" y="6248967"/>
            <a:ext cx="50474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12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742237" y="266885"/>
            <a:ext cx="4739218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800" b="1">
                <a:solidFill>
                  <a:srgbClr val="C7CB08"/>
                </a:solidFill>
              </a:rPr>
              <a:t>III. POSTUP ŘÍZENÍ</a:t>
            </a:r>
          </a:p>
        </p:txBody>
      </p:sp>
      <p:sp>
        <p:nvSpPr>
          <p:cNvPr id="5" name="TextovéPole 4"/>
          <p:cNvSpPr txBox="1"/>
          <p:nvPr/>
        </p:nvSpPr>
        <p:spPr bwMode="auto">
          <a:xfrm>
            <a:off x="2742237" y="1071181"/>
            <a:ext cx="5880328" cy="2692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>
              <a:buClrTx/>
              <a:buFontTx/>
              <a:buNone/>
            </a:pPr>
            <a:r>
              <a:rPr lang="cs-CZ" sz="2800" b="1" u="sng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šetření obvodu </a:t>
            </a:r>
            <a:r>
              <a:rPr lang="cs-CZ" sz="2800" b="1" u="sng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KoPÚ</a:t>
            </a:r>
            <a:r>
              <a:rPr lang="cs-CZ" sz="2800" b="1" u="sng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pozemků neřešených dle § 2 zák</a:t>
            </a:r>
            <a:r>
              <a:rPr lang="cs-CZ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květen 2019</a:t>
            </a:r>
          </a:p>
          <a:p>
            <a:pPr>
              <a:buClrTx/>
            </a:pP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Komise pro zjišťování hranic pozemků byla složena </a:t>
            </a:r>
          </a:p>
          <a:p>
            <a:pPr>
              <a:buClrTx/>
            </a:pP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z pracovníků: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katastrálního úřadu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Státního pozemkového úřadu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zpracovatele – firma INGEOS spol. s r. o.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Města Krásná Lípa</a:t>
            </a:r>
          </a:p>
        </p:txBody>
      </p:sp>
      <p:pic>
        <p:nvPicPr>
          <p:cNvPr id="6" name="Obrázek 3" descr="komis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75"/>
          <a:stretch>
            <a:fillRect/>
          </a:stretch>
        </p:blipFill>
        <p:spPr bwMode="auto">
          <a:xfrm>
            <a:off x="3619058" y="3763378"/>
            <a:ext cx="4229100" cy="1488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 bwMode="auto">
          <a:xfrm>
            <a:off x="2742237" y="5519500"/>
            <a:ext cx="5880328" cy="53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>
              <a:buClrTx/>
              <a:buFontTx/>
              <a:buNone/>
            </a:pPr>
            <a:r>
              <a:rPr lang="cs-CZ" sz="2800" b="1" u="sng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 7 úvodní jednání</a:t>
            </a:r>
            <a:r>
              <a:rPr lang="cs-CZ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17.7.2019</a:t>
            </a:r>
            <a:endParaRPr lang="cs-CZ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724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 bwMode="auto">
          <a:xfrm>
            <a:off x="2742237" y="1288394"/>
            <a:ext cx="5880328" cy="4415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>
              <a:buClrTx/>
              <a:buFontTx/>
              <a:buNone/>
            </a:pPr>
            <a:r>
              <a:rPr lang="cs-CZ" sz="2800" b="1" u="sng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 8 soupis a ocenění nároků vlastníků</a:t>
            </a:r>
          </a:p>
          <a:p>
            <a:pPr marL="285750" indent="-285750">
              <a:buClrTx/>
              <a:buFont typeface="Wingdings" pitchFamily="2" charset="2"/>
              <a:buChar char="Ø"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Tx/>
              <a:buFont typeface="Wingdings" pitchFamily="2" charset="2"/>
              <a:buChar char="Ø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ocenění podle právní úpravy platné ke dni vyvěšení nároků</a:t>
            </a:r>
          </a:p>
          <a:p>
            <a:pPr marL="285750" indent="-285750">
              <a:buClrTx/>
              <a:buFont typeface="Wingdings" pitchFamily="2" charset="2"/>
              <a:buChar char="Ø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podkladem jsou údaje z katastru nemovitostí</a:t>
            </a:r>
          </a:p>
          <a:p>
            <a:pPr marL="285750" indent="-285750">
              <a:buClrTx/>
              <a:buFont typeface="Wingdings" pitchFamily="2" charset="2"/>
              <a:buChar char="Ø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zemědělské pozemky – ocenění podle kódů BPEJ                bez přirážek a srážek (pokud jsou na pozemku různé druhy pozemků (orná, trvalý travní porost, ostatní plocha…), pozemek bude pro ocenění rozdělen na díly a každý díl bude oceněn podle skutečnosti</a:t>
            </a:r>
          </a:p>
          <a:p>
            <a:pPr marL="285750" indent="-285750">
              <a:buClrTx/>
              <a:buFont typeface="Wingdings" pitchFamily="2" charset="2"/>
              <a:buChar char="Ø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porosty – u lesů, sadů se oceňují zvlášť – tento údaj se          do soupisu nároků uvádí odděleně</a:t>
            </a:r>
          </a:p>
          <a:p>
            <a:pPr marL="285750" indent="-285750">
              <a:buClrTx/>
              <a:buFont typeface="Wingdings" pitchFamily="2" charset="2"/>
              <a:buChar char="Ø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u zemědělských pozemků, zahrad a ostatních ploch se porosty oceňují pouze na žádost vlastníka</a:t>
            </a:r>
          </a:p>
          <a:p>
            <a:pPr marL="285750" indent="-285750">
              <a:buClrTx/>
              <a:buFont typeface="Wingdings" pitchFamily="2" charset="2"/>
              <a:buChar char="Ø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 soupisu nároků jsou uvedena i zástavní, předkupní práva, věcná břemena…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742237" y="266885"/>
            <a:ext cx="4739218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800" b="1">
                <a:solidFill>
                  <a:srgbClr val="C7CB08"/>
                </a:solidFill>
              </a:rPr>
              <a:t>III. POSTUP ŘÍZENÍ</a:t>
            </a:r>
          </a:p>
        </p:txBody>
      </p:sp>
    </p:spTree>
    <p:extLst>
      <p:ext uri="{BB962C8B-B14F-4D97-AF65-F5344CB8AC3E}">
        <p14:creationId xmlns:p14="http://schemas.microsoft.com/office/powerpoint/2010/main" val="2596357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 t="15504" r="1958" b="11407"/>
          <a:stretch>
            <a:fillRect/>
          </a:stretch>
        </p:blipFill>
        <p:spPr bwMode="auto">
          <a:xfrm>
            <a:off x="539750" y="1052513"/>
            <a:ext cx="8243888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475656" y="6119933"/>
            <a:ext cx="6314744" cy="36933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pozemky, které vlastníte a máte zapsány v katastru nemovitostí</a:t>
            </a:r>
          </a:p>
        </p:txBody>
      </p:sp>
      <p:cxnSp>
        <p:nvCxnSpPr>
          <p:cNvPr id="5" name="Přímá spojovací šipka 6"/>
          <p:cNvCxnSpPr/>
          <p:nvPr/>
        </p:nvCxnSpPr>
        <p:spPr>
          <a:xfrm flipH="1" flipV="1">
            <a:off x="1114425" y="3848100"/>
            <a:ext cx="528640" cy="22718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742237" y="266885"/>
            <a:ext cx="4739218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800" b="1">
                <a:solidFill>
                  <a:srgbClr val="C7CB08"/>
                </a:solidFill>
              </a:rPr>
              <a:t>III. POSTUP ŘÍZENÍ</a:t>
            </a:r>
          </a:p>
        </p:txBody>
      </p:sp>
    </p:spTree>
    <p:extLst>
      <p:ext uri="{BB962C8B-B14F-4D97-AF65-F5344CB8AC3E}">
        <p14:creationId xmlns:p14="http://schemas.microsoft.com/office/powerpoint/2010/main" val="225398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 t="15504" r="1958" b="11407"/>
          <a:stretch>
            <a:fillRect/>
          </a:stretch>
        </p:blipFill>
        <p:spPr bwMode="auto">
          <a:xfrm>
            <a:off x="468313" y="1028700"/>
            <a:ext cx="8099425" cy="495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482392" y="6058495"/>
            <a:ext cx="4261183" cy="40011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druh pozemku podle </a:t>
            </a:r>
            <a:r>
              <a:rPr lang="cs-CZ" sz="20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SKUTEČNÉHO</a:t>
            </a:r>
            <a:r>
              <a:rPr lang="cs-CZ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stavu</a:t>
            </a:r>
          </a:p>
        </p:txBody>
      </p:sp>
      <p:cxnSp>
        <p:nvCxnSpPr>
          <p:cNvPr id="5" name="Přímá spojovací šipka 6"/>
          <p:cNvCxnSpPr/>
          <p:nvPr/>
        </p:nvCxnSpPr>
        <p:spPr>
          <a:xfrm flipH="1" flipV="1">
            <a:off x="1619250" y="3848100"/>
            <a:ext cx="179390" cy="22103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742237" y="266885"/>
            <a:ext cx="4739218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800" b="1">
                <a:solidFill>
                  <a:srgbClr val="C7CB08"/>
                </a:solidFill>
              </a:rPr>
              <a:t>III. POSTUP ŘÍZENÍ</a:t>
            </a:r>
          </a:p>
        </p:txBody>
      </p:sp>
    </p:spTree>
    <p:extLst>
      <p:ext uri="{BB962C8B-B14F-4D97-AF65-F5344CB8AC3E}">
        <p14:creationId xmlns:p14="http://schemas.microsoft.com/office/powerpoint/2010/main" val="2350641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 t="15504" r="1958" b="11407"/>
          <a:stretch>
            <a:fillRect/>
          </a:stretch>
        </p:blipFill>
        <p:spPr bwMode="auto">
          <a:xfrm>
            <a:off x="468313" y="1028700"/>
            <a:ext cx="8099425" cy="495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711499" y="6048970"/>
            <a:ext cx="4822651" cy="36933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výměra, která je zapsána v katastru nemovitostí</a:t>
            </a:r>
          </a:p>
        </p:txBody>
      </p:sp>
      <p:cxnSp>
        <p:nvCxnSpPr>
          <p:cNvPr id="5" name="Přímá spojovací šipka 6"/>
          <p:cNvCxnSpPr/>
          <p:nvPr/>
        </p:nvCxnSpPr>
        <p:spPr>
          <a:xfrm flipV="1">
            <a:off x="2139155" y="3815358"/>
            <a:ext cx="842170" cy="22336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742237" y="266885"/>
            <a:ext cx="4739218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800" b="1">
                <a:solidFill>
                  <a:srgbClr val="C7CB08"/>
                </a:solidFill>
              </a:rPr>
              <a:t>III. POSTUP ŘÍZENÍ</a:t>
            </a:r>
          </a:p>
        </p:txBody>
      </p:sp>
    </p:spTree>
    <p:extLst>
      <p:ext uri="{BB962C8B-B14F-4D97-AF65-F5344CB8AC3E}">
        <p14:creationId xmlns:p14="http://schemas.microsoft.com/office/powerpoint/2010/main" val="2535731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 t="15504" r="1958" b="11407"/>
          <a:stretch>
            <a:fillRect/>
          </a:stretch>
        </p:blipFill>
        <p:spPr bwMode="auto">
          <a:xfrm>
            <a:off x="468313" y="1028700"/>
            <a:ext cx="8099425" cy="495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024993" y="5883721"/>
            <a:ext cx="7542745" cy="64633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ocenění dle skutečného stavu, dle platné vyhlášky ke dni vystavení soupisu nároků - </a:t>
            </a:r>
            <a:r>
              <a:rPr lang="cs-CZ" b="1" cap="all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Nejedná se o </a:t>
            </a:r>
            <a:r>
              <a:rPr lang="cs-CZ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TRŽNÍ CENU, ocenění je pro účely pozemkových úprav</a:t>
            </a:r>
          </a:p>
        </p:txBody>
      </p:sp>
      <p:cxnSp>
        <p:nvCxnSpPr>
          <p:cNvPr id="5" name="Přímá spojovací šipka 6"/>
          <p:cNvCxnSpPr/>
          <p:nvPr/>
        </p:nvCxnSpPr>
        <p:spPr>
          <a:xfrm flipV="1">
            <a:off x="1600200" y="3781425"/>
            <a:ext cx="2971800" cy="210229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742237" y="266885"/>
            <a:ext cx="4739218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800" b="1">
                <a:solidFill>
                  <a:srgbClr val="C7CB08"/>
                </a:solidFill>
              </a:rPr>
              <a:t>III. POSTUP ŘÍZENÍ</a:t>
            </a:r>
          </a:p>
        </p:txBody>
      </p:sp>
    </p:spTree>
    <p:extLst>
      <p:ext uri="{BB962C8B-B14F-4D97-AF65-F5344CB8AC3E}">
        <p14:creationId xmlns:p14="http://schemas.microsoft.com/office/powerpoint/2010/main" val="4279202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-157596" y="1026403"/>
            <a:ext cx="7415212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sz="3200" b="1">
                <a:solidFill>
                  <a:srgbClr val="C7CB08"/>
                </a:solidFill>
              </a:rPr>
              <a:t>KONTAKTY</a:t>
            </a:r>
          </a:p>
        </p:txBody>
      </p:sp>
      <p:sp>
        <p:nvSpPr>
          <p:cNvPr id="3" name="TextovéPole 2"/>
          <p:cNvSpPr txBox="1"/>
          <p:nvPr/>
        </p:nvSpPr>
        <p:spPr bwMode="auto">
          <a:xfrm>
            <a:off x="166254" y="1685215"/>
            <a:ext cx="3121051" cy="42003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>
            <a:solidFill>
              <a:schemeClr val="accent1"/>
            </a:solidFill>
            <a:round/>
            <a:headEnd/>
            <a:tailEnd/>
          </a:ln>
          <a:effectLst/>
          <a:extLst/>
        </p:spPr>
        <p:txBody>
          <a:bodyPr wrap="square" lIns="90000" tIns="60840" rIns="90000" bIns="45000" rtlCol="0">
            <a:spAutoFit/>
          </a:bodyPr>
          <a:lstStyle/>
          <a:p>
            <a:pPr>
              <a:buClrTx/>
              <a:buFontTx/>
              <a:buNone/>
            </a:pPr>
            <a:r>
              <a:rPr lang="cs-CZ" b="1"/>
              <a:t>Státní pozemkový úřad</a:t>
            </a:r>
          </a:p>
          <a:p>
            <a:pPr>
              <a:buClrTx/>
              <a:buFontTx/>
              <a:buNone/>
            </a:pPr>
            <a:r>
              <a:rPr lang="cs-CZ" b="1"/>
              <a:t>Krajský pozemkový úřad </a:t>
            </a:r>
          </a:p>
          <a:p>
            <a:pPr>
              <a:buClrTx/>
              <a:buFontTx/>
              <a:buNone/>
            </a:pPr>
            <a:r>
              <a:rPr lang="cs-CZ" b="1"/>
              <a:t>pro Ústecký kraj</a:t>
            </a:r>
          </a:p>
          <a:p>
            <a:pPr>
              <a:buClrTx/>
              <a:buFontTx/>
              <a:buNone/>
            </a:pPr>
            <a:r>
              <a:rPr lang="cs-CZ" b="1"/>
              <a:t>Pobočka Děčín</a:t>
            </a:r>
          </a:p>
          <a:p>
            <a:pPr>
              <a:buClrTx/>
              <a:buFontTx/>
              <a:buNone/>
            </a:pPr>
            <a:r>
              <a:rPr lang="cs-CZ" b="1"/>
              <a:t>28.října 979/19</a:t>
            </a:r>
          </a:p>
          <a:p>
            <a:pPr>
              <a:buClrTx/>
              <a:buFontTx/>
              <a:buNone/>
            </a:pPr>
            <a:r>
              <a:rPr lang="cs-CZ" b="1"/>
              <a:t>405 02 Děčín</a:t>
            </a:r>
          </a:p>
          <a:p>
            <a:pPr>
              <a:buClrTx/>
              <a:buFontTx/>
              <a:buNone/>
            </a:pPr>
            <a:endParaRPr lang="cs-CZ" sz="2400" b="1"/>
          </a:p>
          <a:p>
            <a:pPr>
              <a:buClrTx/>
              <a:buFontTx/>
              <a:buNone/>
            </a:pPr>
            <a:r>
              <a:rPr lang="cs-CZ" b="1" u="sng"/>
              <a:t>Vedoucí pobočky:</a:t>
            </a:r>
          </a:p>
          <a:p>
            <a:pPr>
              <a:buClrTx/>
              <a:buFontTx/>
              <a:buNone/>
            </a:pPr>
            <a:r>
              <a:rPr lang="cs-CZ" sz="2000" b="1"/>
              <a:t>Ing. Jitka Blehová</a:t>
            </a:r>
          </a:p>
          <a:p>
            <a:pPr>
              <a:buClrTx/>
              <a:buFontTx/>
              <a:buNone/>
            </a:pPr>
            <a:endParaRPr lang="cs-CZ" b="1"/>
          </a:p>
          <a:p>
            <a:pPr>
              <a:buClrTx/>
              <a:buFontTx/>
              <a:buNone/>
            </a:pPr>
            <a:r>
              <a:rPr lang="cs-CZ" b="1" u="sng"/>
              <a:t>Odpovědný pracovník:</a:t>
            </a:r>
          </a:p>
          <a:p>
            <a:pPr>
              <a:buClrTx/>
              <a:buFontTx/>
              <a:buNone/>
            </a:pPr>
            <a:r>
              <a:rPr lang="cs-CZ" sz="2000" b="1"/>
              <a:t>Ing. Martin Suchý</a:t>
            </a:r>
          </a:p>
          <a:p>
            <a:pPr>
              <a:buClrTx/>
              <a:buFontTx/>
              <a:buNone/>
            </a:pPr>
            <a:r>
              <a:rPr lang="cs-CZ" sz="1600" b="1"/>
              <a:t>Tel: </a:t>
            </a:r>
            <a:r>
              <a:rPr lang="cs-CZ" sz="2000" b="1"/>
              <a:t>702 153 042</a:t>
            </a:r>
          </a:p>
          <a:p>
            <a:pPr>
              <a:buClrTx/>
              <a:buFontTx/>
              <a:buNone/>
            </a:pPr>
            <a:r>
              <a:rPr lang="cs-CZ" sz="1600" b="1"/>
              <a:t>E-mail: m.suchy@spucr.cz</a:t>
            </a:r>
          </a:p>
        </p:txBody>
      </p:sp>
      <p:sp>
        <p:nvSpPr>
          <p:cNvPr id="6" name="TextovéPole 5"/>
          <p:cNvSpPr txBox="1"/>
          <p:nvPr/>
        </p:nvSpPr>
        <p:spPr bwMode="auto">
          <a:xfrm>
            <a:off x="3431991" y="1685215"/>
            <a:ext cx="3085852" cy="41695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>
            <a:solidFill>
              <a:schemeClr val="accent1"/>
            </a:solidFill>
            <a:round/>
            <a:headEnd/>
            <a:tailEnd/>
          </a:ln>
          <a:effectLst/>
          <a:extLst/>
        </p:spPr>
        <p:txBody>
          <a:bodyPr wrap="square" lIns="90000" tIns="60840" rIns="90000" bIns="45000" rtlCol="0">
            <a:spAutoFit/>
          </a:bodyPr>
          <a:lstStyle/>
          <a:p>
            <a:pPr>
              <a:buClrTx/>
              <a:buFontTx/>
              <a:buNone/>
            </a:pPr>
            <a:r>
              <a:rPr lang="cs-CZ" b="1" i="1" u="sng"/>
              <a:t>Zpracovatelská firma</a:t>
            </a:r>
            <a:r>
              <a:rPr lang="cs-CZ" b="1"/>
              <a:t>:</a:t>
            </a:r>
          </a:p>
          <a:p>
            <a:pPr>
              <a:buClrTx/>
              <a:buFontTx/>
              <a:buNone/>
            </a:pPr>
            <a:endParaRPr lang="cs-CZ" sz="2000" b="1"/>
          </a:p>
          <a:p>
            <a:pPr>
              <a:buClrTx/>
              <a:buFontTx/>
              <a:buNone/>
            </a:pPr>
            <a:r>
              <a:rPr lang="cs-CZ" sz="2400" b="1"/>
              <a:t>INGEOS spol. s r. o.</a:t>
            </a:r>
          </a:p>
          <a:p>
            <a:pPr>
              <a:buClrTx/>
              <a:buFontTx/>
              <a:buNone/>
            </a:pPr>
            <a:r>
              <a:rPr lang="cs-CZ" sz="2000" b="1"/>
              <a:t>Masarykova 2462/55</a:t>
            </a:r>
          </a:p>
          <a:p>
            <a:pPr>
              <a:buClrTx/>
              <a:buFontTx/>
              <a:buNone/>
            </a:pPr>
            <a:r>
              <a:rPr lang="cs-CZ" sz="2000" b="1"/>
              <a:t>415 01 Teplice</a:t>
            </a:r>
          </a:p>
          <a:p>
            <a:pPr>
              <a:buClrTx/>
              <a:buFontTx/>
              <a:buNone/>
            </a:pPr>
            <a:endParaRPr lang="cs-CZ" sz="1000" b="1"/>
          </a:p>
          <a:p>
            <a:pPr>
              <a:buClrTx/>
              <a:buFontTx/>
              <a:buNone/>
            </a:pPr>
            <a:endParaRPr lang="cs-CZ" sz="1000" b="1"/>
          </a:p>
          <a:p>
            <a:pPr>
              <a:buClrTx/>
              <a:buFontTx/>
              <a:buNone/>
            </a:pPr>
            <a:endParaRPr lang="cs-CZ" sz="1000" b="1"/>
          </a:p>
          <a:p>
            <a:pPr>
              <a:buClrTx/>
              <a:buFontTx/>
              <a:buNone/>
            </a:pPr>
            <a:r>
              <a:rPr lang="cs-CZ" b="1" u="sng"/>
              <a:t>Jednatel společnosti:</a:t>
            </a:r>
          </a:p>
          <a:p>
            <a:pPr>
              <a:buClrTx/>
              <a:buFontTx/>
              <a:buNone/>
            </a:pPr>
            <a:r>
              <a:rPr lang="cs-CZ" sz="2000" b="1"/>
              <a:t>Tomáš Charvát</a:t>
            </a:r>
          </a:p>
          <a:p>
            <a:pPr>
              <a:buClrTx/>
              <a:buFontTx/>
              <a:buNone/>
            </a:pPr>
            <a:endParaRPr lang="cs-CZ" sz="2000" b="1"/>
          </a:p>
          <a:p>
            <a:pPr>
              <a:buClrTx/>
              <a:buFontTx/>
              <a:buNone/>
            </a:pPr>
            <a:r>
              <a:rPr lang="cs-CZ" b="1" u="sng"/>
              <a:t>Odpovědný pracovník:</a:t>
            </a:r>
          </a:p>
          <a:p>
            <a:pPr>
              <a:buClrTx/>
              <a:buFontTx/>
              <a:buNone/>
            </a:pPr>
            <a:r>
              <a:rPr lang="cs-CZ" sz="2000" b="1"/>
              <a:t>Tomáš Charvát</a:t>
            </a:r>
          </a:p>
          <a:p>
            <a:pPr>
              <a:buClrTx/>
              <a:buFontTx/>
              <a:buNone/>
            </a:pPr>
            <a:r>
              <a:rPr lang="cs-CZ" b="1"/>
              <a:t>Tel:</a:t>
            </a:r>
            <a:r>
              <a:rPr lang="cs-CZ" sz="2000" b="1"/>
              <a:t> 603 173 386</a:t>
            </a:r>
          </a:p>
          <a:p>
            <a:pPr>
              <a:buClrTx/>
              <a:buFontTx/>
              <a:buNone/>
            </a:pPr>
            <a:r>
              <a:rPr lang="cs-CZ" sz="1600" b="1"/>
              <a:t>E-mail: tomas.charvat@ingeos.cz</a:t>
            </a:r>
          </a:p>
        </p:txBody>
      </p:sp>
    </p:spTree>
    <p:extLst>
      <p:ext uri="{BB962C8B-B14F-4D97-AF65-F5344CB8AC3E}">
        <p14:creationId xmlns:p14="http://schemas.microsoft.com/office/powerpoint/2010/main" val="48699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 t="15504" r="1958" b="11407"/>
          <a:stretch>
            <a:fillRect/>
          </a:stretch>
        </p:blipFill>
        <p:spPr bwMode="auto">
          <a:xfrm>
            <a:off x="468313" y="1028700"/>
            <a:ext cx="8099425" cy="495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81621" y="5944788"/>
            <a:ext cx="7272808" cy="646331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ocenění trvalého porostu; </a:t>
            </a:r>
          </a:p>
          <a:p>
            <a:pPr>
              <a:defRPr/>
            </a:pPr>
            <a:r>
              <a:rPr lang="cs-CZ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dřeviny, rostoucí mimo les se ocení na základě požadavku vlastníka</a:t>
            </a:r>
          </a:p>
        </p:txBody>
      </p:sp>
      <p:cxnSp>
        <p:nvCxnSpPr>
          <p:cNvPr id="5" name="Přímá spojovací šipka 6"/>
          <p:cNvCxnSpPr/>
          <p:nvPr/>
        </p:nvCxnSpPr>
        <p:spPr>
          <a:xfrm flipV="1">
            <a:off x="1857375" y="3789364"/>
            <a:ext cx="4227513" cy="21554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742237" y="266885"/>
            <a:ext cx="4739218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800" b="1">
                <a:solidFill>
                  <a:srgbClr val="C7CB08"/>
                </a:solidFill>
              </a:rPr>
              <a:t>III. POSTUP ŘÍZENÍ</a:t>
            </a:r>
          </a:p>
        </p:txBody>
      </p:sp>
    </p:spTree>
    <p:extLst>
      <p:ext uri="{BB962C8B-B14F-4D97-AF65-F5344CB8AC3E}">
        <p14:creationId xmlns:p14="http://schemas.microsoft.com/office/powerpoint/2010/main" val="40194960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 t="15504" r="1958" b="11407"/>
          <a:stretch>
            <a:fillRect/>
          </a:stretch>
        </p:blipFill>
        <p:spPr bwMode="auto">
          <a:xfrm>
            <a:off x="468313" y="1028700"/>
            <a:ext cx="8099425" cy="495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976238" y="5980113"/>
            <a:ext cx="7083573" cy="36933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vzdálenost od středového bodu, který bude zvolen na úvodním jednání</a:t>
            </a:r>
          </a:p>
        </p:txBody>
      </p:sp>
      <p:cxnSp>
        <p:nvCxnSpPr>
          <p:cNvPr id="5" name="Přímá spojovací šipka 6"/>
          <p:cNvCxnSpPr/>
          <p:nvPr/>
        </p:nvCxnSpPr>
        <p:spPr>
          <a:xfrm flipV="1">
            <a:off x="2667000" y="3881439"/>
            <a:ext cx="3952875" cy="20986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742237" y="266885"/>
            <a:ext cx="4739218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800" b="1">
                <a:solidFill>
                  <a:srgbClr val="C7CB08"/>
                </a:solidFill>
              </a:rPr>
              <a:t>III. POSTUP ŘÍZENÍ</a:t>
            </a:r>
          </a:p>
        </p:txBody>
      </p:sp>
    </p:spTree>
    <p:extLst>
      <p:ext uri="{BB962C8B-B14F-4D97-AF65-F5344CB8AC3E}">
        <p14:creationId xmlns:p14="http://schemas.microsoft.com/office/powerpoint/2010/main" val="28700194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 t="15504" r="1958" b="11407"/>
          <a:stretch>
            <a:fillRect/>
          </a:stretch>
        </p:blipFill>
        <p:spPr bwMode="auto">
          <a:xfrm>
            <a:off x="468313" y="1028700"/>
            <a:ext cx="8099425" cy="495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88343" y="5518448"/>
            <a:ext cx="7450782" cy="92333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Zaměřením skutečného stavu vzniká upřesněná výměra katastrálního území. Porovnáním této výměry s výměrou v katastru nemovitostí bude přepočítán koeficient, kterým bude Váš nárok vynásoben.</a:t>
            </a:r>
          </a:p>
        </p:txBody>
      </p:sp>
      <p:cxnSp>
        <p:nvCxnSpPr>
          <p:cNvPr id="5" name="Přímá spojovací šipka 6"/>
          <p:cNvCxnSpPr/>
          <p:nvPr/>
        </p:nvCxnSpPr>
        <p:spPr>
          <a:xfrm flipV="1">
            <a:off x="1981200" y="4513263"/>
            <a:ext cx="989013" cy="10874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742237" y="266885"/>
            <a:ext cx="4739218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800" b="1">
                <a:solidFill>
                  <a:srgbClr val="C7CB08"/>
                </a:solidFill>
              </a:rPr>
              <a:t>III. POSTUP ŘÍZENÍ</a:t>
            </a:r>
          </a:p>
        </p:txBody>
      </p:sp>
    </p:spTree>
    <p:extLst>
      <p:ext uri="{BB962C8B-B14F-4D97-AF65-F5344CB8AC3E}">
        <p14:creationId xmlns:p14="http://schemas.microsoft.com/office/powerpoint/2010/main" val="1893248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708819" y="5810027"/>
            <a:ext cx="7247731" cy="64633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další část soupisu nároků – pozemky neřešené dle § 2 zákona a pozemky mimo obvod </a:t>
            </a:r>
            <a:r>
              <a:rPr lang="cs-CZ" b="1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KoPÚ</a:t>
            </a:r>
            <a:r>
              <a:rPr lang="cs-CZ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– ke kontrole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742237" y="266885"/>
            <a:ext cx="4739218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800" b="1">
                <a:solidFill>
                  <a:srgbClr val="C7CB08"/>
                </a:solidFill>
              </a:rPr>
              <a:t>III. POSTUP ŘÍZENÍ</a:t>
            </a:r>
          </a:p>
        </p:txBody>
      </p:sp>
      <p:pic>
        <p:nvPicPr>
          <p:cNvPr id="6" name="Zástupný symbol pro obsah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" t="14290" r="21851" b="11710"/>
          <a:stretch>
            <a:fillRect/>
          </a:stretch>
        </p:blipFill>
        <p:spPr>
          <a:xfrm>
            <a:off x="684213" y="1484313"/>
            <a:ext cx="7272337" cy="4321175"/>
          </a:xfrm>
          <a:prstGeom prst="rect">
            <a:avLst/>
          </a:prstGeom>
          <a:solidFill>
            <a:srgbClr val="00E668"/>
          </a:solidFill>
        </p:spPr>
      </p:pic>
    </p:spTree>
    <p:extLst>
      <p:ext uri="{BB962C8B-B14F-4D97-AF65-F5344CB8AC3E}">
        <p14:creationId xmlns:p14="http://schemas.microsoft.com/office/powerpoint/2010/main" val="36589452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 t="15504" r="1958" b="11407"/>
          <a:stretch>
            <a:fillRect/>
          </a:stretch>
        </p:blipFill>
        <p:spPr bwMode="auto">
          <a:xfrm>
            <a:off x="555955" y="1082278"/>
            <a:ext cx="8011783" cy="489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299701" y="5990233"/>
            <a:ext cx="6018212" cy="36933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Podepsaný soupis nároků prosíme doručit na Pobočku Děčín.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742237" y="266885"/>
            <a:ext cx="4739218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800" b="1">
                <a:solidFill>
                  <a:srgbClr val="C7CB08"/>
                </a:solidFill>
              </a:rPr>
              <a:t>III. POSTUP ŘÍZENÍ</a:t>
            </a:r>
          </a:p>
        </p:txBody>
      </p:sp>
    </p:spTree>
    <p:extLst>
      <p:ext uri="{BB962C8B-B14F-4D97-AF65-F5344CB8AC3E}">
        <p14:creationId xmlns:p14="http://schemas.microsoft.com/office/powerpoint/2010/main" val="41058824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304893" y="184778"/>
            <a:ext cx="4739218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800" b="1">
                <a:solidFill>
                  <a:srgbClr val="C7CB08"/>
                </a:solidFill>
              </a:rPr>
              <a:t>III. POSTUP ŘÍZENÍ</a:t>
            </a:r>
          </a:p>
        </p:txBody>
      </p:sp>
      <p:sp>
        <p:nvSpPr>
          <p:cNvPr id="3" name="TextovéPole 2"/>
          <p:cNvSpPr txBox="1"/>
          <p:nvPr/>
        </p:nvSpPr>
        <p:spPr bwMode="auto">
          <a:xfrm>
            <a:off x="252464" y="878925"/>
            <a:ext cx="6053178" cy="487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>
              <a:buClrTx/>
              <a:buFontTx/>
              <a:buNone/>
            </a:pPr>
            <a:r>
              <a:rPr lang="cs-CZ" sz="2800" b="1" u="sng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 8 soupis nároků vlastníků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dirty="0"/>
              <a:t>Zpracovatel bude pořádat tzv. konzultační den, </a:t>
            </a:r>
          </a:p>
          <a:p>
            <a:r>
              <a:rPr lang="cs-CZ" altLang="cs-CZ" sz="2000" b="1" dirty="0"/>
              <a:t>na kterém bude poskytovat informace o zpracování nároků. O konání budete včas informováni. </a:t>
            </a:r>
          </a:p>
          <a:p>
            <a:r>
              <a:rPr lang="cs-CZ" altLang="cs-CZ" sz="1400" b="1" dirty="0"/>
              <a:t>Soupis nároků lze konzultovat i na Pobočce Děčín.</a:t>
            </a:r>
          </a:p>
          <a:p>
            <a:pPr>
              <a:buClrTx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r>
              <a:rPr lang="cs-CZ" sz="2000" b="1" dirty="0"/>
              <a:t>K soupisu nároků lze podat ve stanovené lhůtě námitky a připomínky.</a:t>
            </a:r>
          </a:p>
          <a:p>
            <a:pPr>
              <a:buClrTx/>
            </a:pPr>
            <a:endParaRPr lang="cs-CZ" sz="2000" b="1" dirty="0"/>
          </a:p>
          <a:p>
            <a:r>
              <a:rPr lang="cs-CZ" altLang="cs-CZ" sz="2000" b="1" dirty="0"/>
              <a:t>Pro kontrolu soupisu nároků lze využít internetové stránky </a:t>
            </a:r>
            <a:r>
              <a:rPr lang="cs-CZ" altLang="cs-CZ" sz="2000" b="1" dirty="0">
                <a:hlinkClick r:id="rId2"/>
              </a:rPr>
              <a:t>www.nahlizenidokn.cz</a:t>
            </a:r>
            <a:r>
              <a:rPr lang="cs-CZ" altLang="cs-CZ" sz="2000" b="1" dirty="0"/>
              <a:t>, kde naleznete aktuální  údaje z katastru nemovitostí.</a:t>
            </a:r>
          </a:p>
          <a:p>
            <a:pPr>
              <a:buClrTx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endParaRPr lang="cs-CZ" sz="2800" b="1" u="sng" dirty="0">
              <a:solidFill>
                <a:schemeClr val="accent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93" y="5016472"/>
            <a:ext cx="1948320" cy="69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317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33375" y="1240239"/>
            <a:ext cx="6248400" cy="475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endParaRPr lang="cs-CZ" altLang="cs-CZ" sz="1000" b="1" dirty="0">
              <a:solidFill>
                <a:srgbClr val="996633"/>
              </a:solidFill>
            </a:endParaRPr>
          </a:p>
          <a:p>
            <a:pPr>
              <a:lnSpc>
                <a:spcPct val="140000"/>
              </a:lnSpc>
            </a:pPr>
            <a:r>
              <a:rPr lang="cs-CZ" altLang="cs-CZ" sz="2400" b="1" dirty="0"/>
              <a:t>Co je to plán společných zařízení?</a:t>
            </a:r>
            <a:endParaRPr lang="cs-CZ" altLang="cs-CZ" sz="2800" b="1" dirty="0"/>
          </a:p>
          <a:p>
            <a:pPr>
              <a:lnSpc>
                <a:spcPct val="140000"/>
              </a:lnSpc>
            </a:pPr>
            <a:r>
              <a:rPr lang="cs-CZ" altLang="cs-CZ" dirty="0"/>
              <a:t>Plán společných zařízení tvoří </a:t>
            </a:r>
            <a:r>
              <a:rPr lang="cs-CZ" altLang="cs-CZ" b="1" dirty="0"/>
              <a:t>základní kostru budoucího nového uspořádání pozemků </a:t>
            </a:r>
            <a:r>
              <a:rPr lang="cs-CZ" altLang="cs-CZ" dirty="0"/>
              <a:t>vlastníků: </a:t>
            </a:r>
          </a:p>
          <a:p>
            <a:pPr>
              <a:buFontTx/>
              <a:buChar char="•"/>
            </a:pPr>
            <a:r>
              <a:rPr lang="cs-CZ" altLang="cs-CZ" dirty="0"/>
              <a:t>  opatření ke zpřístupnění pozemků </a:t>
            </a:r>
          </a:p>
          <a:p>
            <a:pPr>
              <a:buFontTx/>
              <a:buChar char="•"/>
            </a:pPr>
            <a:r>
              <a:rPr lang="cs-CZ" altLang="cs-CZ" dirty="0"/>
              <a:t>  protierozní opatření </a:t>
            </a:r>
          </a:p>
          <a:p>
            <a:pPr>
              <a:buFontTx/>
              <a:buChar char="•"/>
            </a:pPr>
            <a:r>
              <a:rPr lang="cs-CZ" altLang="cs-CZ" dirty="0"/>
              <a:t>  vodohospodářská opatření</a:t>
            </a:r>
          </a:p>
          <a:p>
            <a:pPr>
              <a:buFontTx/>
              <a:buChar char="•"/>
            </a:pPr>
            <a:r>
              <a:rPr lang="cs-CZ" altLang="cs-CZ" dirty="0"/>
              <a:t>  opatření k ochraně a tvorbě životního prostředí</a:t>
            </a:r>
          </a:p>
          <a:p>
            <a:pPr>
              <a:lnSpc>
                <a:spcPct val="140000"/>
              </a:lnSpc>
            </a:pPr>
            <a:endParaRPr lang="cs-CZ" altLang="cs-CZ" sz="1000" dirty="0"/>
          </a:p>
          <a:p>
            <a:pPr algn="just">
              <a:lnSpc>
                <a:spcPct val="120000"/>
              </a:lnSpc>
            </a:pPr>
            <a:r>
              <a:rPr lang="cs-CZ" altLang="cs-CZ" dirty="0"/>
              <a:t>Projednání návrhu plánu společných zařízení se: </a:t>
            </a:r>
          </a:p>
          <a:p>
            <a:pPr algn="just">
              <a:buFontTx/>
              <a:buChar char="•"/>
            </a:pPr>
            <a:r>
              <a:rPr lang="cs-CZ" altLang="cs-CZ" b="1" dirty="0"/>
              <a:t>  sborem zástupců vlastníků</a:t>
            </a:r>
          </a:p>
          <a:p>
            <a:pPr algn="just">
              <a:buFontTx/>
              <a:buChar char="•"/>
            </a:pPr>
            <a:r>
              <a:rPr lang="cs-CZ" altLang="cs-CZ" dirty="0"/>
              <a:t>  projednání s</a:t>
            </a:r>
            <a:r>
              <a:rPr lang="cs-CZ" altLang="cs-CZ" b="1" dirty="0"/>
              <a:t> dotčenými orgány státní správy</a:t>
            </a:r>
          </a:p>
          <a:p>
            <a:pPr algn="just">
              <a:buFontTx/>
              <a:buChar char="•"/>
            </a:pPr>
            <a:r>
              <a:rPr lang="cs-CZ" altLang="cs-CZ" dirty="0"/>
              <a:t>  schválení na </a:t>
            </a:r>
            <a:r>
              <a:rPr lang="cs-CZ" altLang="cs-CZ" b="1" dirty="0"/>
              <a:t>veřejném zasedání zastupitelstva obce</a:t>
            </a:r>
          </a:p>
          <a:p>
            <a:r>
              <a:rPr lang="cs-CZ" altLang="cs-CZ" dirty="0"/>
              <a:t>Vlastníkem společných zařízení se ve většině případů stává bezplatně obec. 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304893" y="184778"/>
            <a:ext cx="4739218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800" b="1">
                <a:solidFill>
                  <a:srgbClr val="C7CB08"/>
                </a:solidFill>
              </a:rPr>
              <a:t>III. POSTUP ŘÍZENÍ</a:t>
            </a:r>
          </a:p>
        </p:txBody>
      </p:sp>
      <p:sp>
        <p:nvSpPr>
          <p:cNvPr id="4" name="Obdélník 3"/>
          <p:cNvSpPr/>
          <p:nvPr/>
        </p:nvSpPr>
        <p:spPr>
          <a:xfrm>
            <a:off x="476249" y="939284"/>
            <a:ext cx="56292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cs-CZ" sz="2400" b="1" u="sng" dirty="0">
                <a:solidFill>
                  <a:srgbClr val="13A5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 9 Plán společných zařízení</a:t>
            </a:r>
          </a:p>
        </p:txBody>
      </p:sp>
    </p:spTree>
    <p:extLst>
      <p:ext uri="{BB962C8B-B14F-4D97-AF65-F5344CB8AC3E}">
        <p14:creationId xmlns:p14="http://schemas.microsoft.com/office/powerpoint/2010/main" val="15734113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584503" y="195744"/>
            <a:ext cx="4739218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800" b="1">
                <a:solidFill>
                  <a:srgbClr val="C7CB08"/>
                </a:solidFill>
              </a:rPr>
              <a:t>III. POSTUP ŘÍZENÍ</a:t>
            </a:r>
          </a:p>
        </p:txBody>
      </p:sp>
      <p:sp>
        <p:nvSpPr>
          <p:cNvPr id="3" name="TextovéPole 2"/>
          <p:cNvSpPr txBox="1"/>
          <p:nvPr/>
        </p:nvSpPr>
        <p:spPr bwMode="auto">
          <a:xfrm>
            <a:off x="2243425" y="855027"/>
            <a:ext cx="4056575" cy="476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>
              <a:buClrTx/>
              <a:buFontTx/>
              <a:buNone/>
            </a:pPr>
            <a:r>
              <a:rPr lang="cs-CZ" sz="2400" b="1" u="sng" dirty="0">
                <a:solidFill>
                  <a:srgbClr val="13A5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Plán společných zařízení</a:t>
            </a:r>
            <a:endParaRPr lang="cs-CZ" sz="2400" b="1" dirty="0">
              <a:solidFill>
                <a:srgbClr val="13A54D"/>
              </a:solidFill>
            </a:endParaRPr>
          </a:p>
        </p:txBody>
      </p:sp>
      <p:pic>
        <p:nvPicPr>
          <p:cNvPr id="4" name="Obrázek 3"/>
          <p:cNvPicPr/>
          <p:nvPr/>
        </p:nvPicPr>
        <p:blipFill rotWithShape="1">
          <a:blip r:embed="rId2"/>
          <a:srcRect l="10054" t="9595" r="21868" b="4903"/>
          <a:stretch/>
        </p:blipFill>
        <p:spPr bwMode="auto">
          <a:xfrm>
            <a:off x="1087200" y="1331232"/>
            <a:ext cx="7092000" cy="50755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111364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584503" y="195744"/>
            <a:ext cx="4739218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800" b="1">
                <a:solidFill>
                  <a:srgbClr val="C7CB08"/>
                </a:solidFill>
              </a:rPr>
              <a:t>III. POSTUP ŘÍZENÍ</a:t>
            </a:r>
          </a:p>
        </p:txBody>
      </p:sp>
      <p:sp>
        <p:nvSpPr>
          <p:cNvPr id="3" name="Zaoblený obdélník 2"/>
          <p:cNvSpPr/>
          <p:nvPr/>
        </p:nvSpPr>
        <p:spPr>
          <a:xfrm>
            <a:off x="141434" y="1116487"/>
            <a:ext cx="8663807" cy="523862"/>
          </a:xfrm>
          <a:prstGeom prst="roundRect">
            <a:avLst/>
          </a:prstGeom>
          <a:solidFill>
            <a:srgbClr val="BA464E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600"/>
              <a:t>OPATŘENÍ KE ZPŘÍSTUPNĚNÍ POZEMKŮ TVOŘÍCÍ CESTNÍ SÍŤ</a:t>
            </a:r>
          </a:p>
        </p:txBody>
      </p:sp>
      <p:sp>
        <p:nvSpPr>
          <p:cNvPr id="4" name="Obdélník 3"/>
          <p:cNvSpPr/>
          <p:nvPr/>
        </p:nvSpPr>
        <p:spPr>
          <a:xfrm>
            <a:off x="372466" y="5289482"/>
            <a:ext cx="8000009" cy="120032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cs-CZ" sz="1400">
                <a:solidFill>
                  <a:schemeClr val="tx1"/>
                </a:solidFill>
              </a:rPr>
              <a:t>Vytvoří se kostra cestní sítě z hlavních polních, vedlejších a doplňkových cest tak, aby se zpřístupnily bloky jednotlivých vlastníků. Doplňkově lze navrhnout i mostky, propustky, včetně doprovodné zeleně. Pro vlastníky se zlepší podmínky pro hospodaření vhodnější dostupností pro zemědělskou techniku a zvýšením tržní ceny pozemků, uvnitř obcí se sníží pohyb zemědělských strojů a obec může cesty a aleje využít multifunkčně</a:t>
            </a:r>
            <a:r>
              <a:rPr lang="cs-CZ" sz="160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5" name="Picture 4" descr="http://soutezszr.spucr.cz/media/projects/images/large/201_79_Bysice-HC4-foto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2" t="15222" r="10083" b="10110"/>
          <a:stretch>
            <a:fillRect/>
          </a:stretch>
        </p:blipFill>
        <p:spPr bwMode="auto">
          <a:xfrm>
            <a:off x="734416" y="1706563"/>
            <a:ext cx="5478462" cy="358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" t="10413" r="4134" b="6773"/>
          <a:stretch>
            <a:fillRect/>
          </a:stretch>
        </p:blipFill>
        <p:spPr bwMode="auto">
          <a:xfrm>
            <a:off x="6338092" y="4141401"/>
            <a:ext cx="1704975" cy="1148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094" y="1706563"/>
            <a:ext cx="1704975" cy="1135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093" y="2923286"/>
            <a:ext cx="1704975" cy="1134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bdélník 8"/>
          <p:cNvSpPr/>
          <p:nvPr/>
        </p:nvSpPr>
        <p:spPr>
          <a:xfrm>
            <a:off x="2713340" y="669890"/>
            <a:ext cx="2916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cs-CZ" b="1" u="sng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Plán společných zařízení</a:t>
            </a:r>
          </a:p>
        </p:txBody>
      </p:sp>
    </p:spTree>
    <p:extLst>
      <p:ext uri="{BB962C8B-B14F-4D97-AF65-F5344CB8AC3E}">
        <p14:creationId xmlns:p14="http://schemas.microsoft.com/office/powerpoint/2010/main" val="38506764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584503" y="195744"/>
            <a:ext cx="4739218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800" b="1">
                <a:solidFill>
                  <a:srgbClr val="C7CB08"/>
                </a:solidFill>
              </a:rPr>
              <a:t>III. POSTUP ŘÍZENÍ</a:t>
            </a:r>
          </a:p>
        </p:txBody>
      </p:sp>
      <p:sp>
        <p:nvSpPr>
          <p:cNvPr id="3" name="Obdélník 2"/>
          <p:cNvSpPr/>
          <p:nvPr/>
        </p:nvSpPr>
        <p:spPr>
          <a:xfrm>
            <a:off x="2859644" y="654204"/>
            <a:ext cx="2916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cs-CZ" b="1" u="sng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Plán společných zařízení</a:t>
            </a:r>
          </a:p>
        </p:txBody>
      </p:sp>
      <p:sp>
        <p:nvSpPr>
          <p:cNvPr id="4" name="Zaoblený obdélník 3"/>
          <p:cNvSpPr/>
          <p:nvPr/>
        </p:nvSpPr>
        <p:spPr>
          <a:xfrm>
            <a:off x="221827" y="1173351"/>
            <a:ext cx="8663807" cy="570722"/>
          </a:xfrm>
          <a:prstGeom prst="roundRect">
            <a:avLst/>
          </a:prstGeom>
          <a:solidFill>
            <a:srgbClr val="996633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800"/>
              <a:t>PROTIEROZNÍ OPATŘENÍ PRO OCHRANU PŮDNÍHO FONDU</a:t>
            </a:r>
          </a:p>
        </p:txBody>
      </p:sp>
      <p:pic>
        <p:nvPicPr>
          <p:cNvPr id="5" name="Picture 2" descr="http://eagri.cz/public/app/soutez_nrsz/userfiles/projekty/big/projekt2_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45" y="1893888"/>
            <a:ext cx="4838700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4" r="32829" b="31941"/>
          <a:stretch>
            <a:fillRect/>
          </a:stretch>
        </p:blipFill>
        <p:spPr bwMode="auto">
          <a:xfrm>
            <a:off x="5294313" y="1893888"/>
            <a:ext cx="1613289" cy="1811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9" t="11002" r="18810" b="5748"/>
          <a:stretch>
            <a:fillRect/>
          </a:stretch>
        </p:blipFill>
        <p:spPr bwMode="auto">
          <a:xfrm>
            <a:off x="7040868" y="1893887"/>
            <a:ext cx="1750707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eagri.cz/public/app/soutez_nrsz/uploaded_files/66/192/foto_po_2_Obraz0123_lr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5" t="21783" r="2223" b="23596"/>
          <a:stretch/>
        </p:blipFill>
        <p:spPr bwMode="auto">
          <a:xfrm>
            <a:off x="5294313" y="3789363"/>
            <a:ext cx="349726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324745" y="5665068"/>
            <a:ext cx="8560889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cs-CZ" sz="1600">
                <a:solidFill>
                  <a:schemeClr val="tx1"/>
                </a:solidFill>
              </a:rPr>
              <a:t>Protierozní opatření slouží především ke snížení znehodnocování orné půdy větrnou a vodní erozí. Navrhují se pásy dřevin, meze, zatravněné </a:t>
            </a:r>
            <a:r>
              <a:rPr lang="cs-CZ" sz="1600" err="1">
                <a:solidFill>
                  <a:schemeClr val="tx1"/>
                </a:solidFill>
              </a:rPr>
              <a:t>průlehy</a:t>
            </a:r>
            <a:r>
              <a:rPr lang="cs-CZ" sz="1600">
                <a:solidFill>
                  <a:schemeClr val="tx1"/>
                </a:solidFill>
              </a:rPr>
              <a:t>, příkopy, zasakovací pásy, ochranné hrázky apod. Pomoci může i změna tvaru pozemku.  </a:t>
            </a:r>
          </a:p>
        </p:txBody>
      </p:sp>
    </p:spTree>
    <p:extLst>
      <p:ext uri="{BB962C8B-B14F-4D97-AF65-F5344CB8AC3E}">
        <p14:creationId xmlns:p14="http://schemas.microsoft.com/office/powerpoint/2010/main" val="4064704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2"/>
          <p:cNvSpPr txBox="1">
            <a:spLocks noChangeArrowheads="1"/>
          </p:cNvSpPr>
          <p:nvPr/>
        </p:nvSpPr>
        <p:spPr bwMode="auto">
          <a:xfrm rot="5400000">
            <a:off x="-1161384" y="2944843"/>
            <a:ext cx="3453560" cy="873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t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sz="4300" b="1">
                <a:solidFill>
                  <a:srgbClr val="FFFFFF"/>
                </a:solidFill>
              </a:rPr>
              <a:t>PROGRAM</a:t>
            </a:r>
          </a:p>
        </p:txBody>
      </p:sp>
      <p:sp>
        <p:nvSpPr>
          <p:cNvPr id="2" name="TextovéPole 1"/>
          <p:cNvSpPr txBox="1"/>
          <p:nvPr/>
        </p:nvSpPr>
        <p:spPr bwMode="auto">
          <a:xfrm>
            <a:off x="1972383" y="1851471"/>
            <a:ext cx="6627511" cy="306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 marL="571500" indent="-571500">
              <a:buClrTx/>
              <a:buAutoNum type="romanUcPeriod"/>
            </a:pPr>
            <a:r>
              <a:rPr lang="cs-CZ" sz="3200" b="1" dirty="0"/>
              <a:t>Pozemkové úpravy</a:t>
            </a:r>
          </a:p>
          <a:p>
            <a:pPr marL="571500" indent="-571500">
              <a:buClrTx/>
              <a:buAutoNum type="romanUcPeriod"/>
            </a:pPr>
            <a:r>
              <a:rPr lang="cs-CZ" sz="3200" b="1" dirty="0"/>
              <a:t>Legislativa</a:t>
            </a:r>
          </a:p>
          <a:p>
            <a:pPr marL="571500" indent="-571500">
              <a:buClrTx/>
              <a:buAutoNum type="romanUcPeriod"/>
            </a:pPr>
            <a:r>
              <a:rPr lang="cs-CZ" sz="3200" b="1" dirty="0"/>
              <a:t>Postup řízení</a:t>
            </a:r>
          </a:p>
          <a:p>
            <a:pPr marL="571500" indent="-571500">
              <a:buClrTx/>
              <a:buAutoNum type="romanUcPeriod"/>
            </a:pPr>
            <a:r>
              <a:rPr lang="cs-CZ" sz="3200" b="1" dirty="0"/>
              <a:t>Středový bod</a:t>
            </a:r>
          </a:p>
          <a:p>
            <a:pPr marL="571500" indent="-571500">
              <a:buClrTx/>
              <a:buAutoNum type="romanUcPeriod"/>
            </a:pPr>
            <a:r>
              <a:rPr lang="cs-CZ" sz="3200" b="1" dirty="0"/>
              <a:t>Sbor zástupců</a:t>
            </a:r>
          </a:p>
          <a:p>
            <a:pPr marL="571500" indent="-571500">
              <a:buClrTx/>
              <a:buAutoNum type="romanUcPeriod"/>
            </a:pPr>
            <a:r>
              <a:rPr lang="cs-CZ" sz="3200" b="1" dirty="0"/>
              <a:t>Informace</a:t>
            </a:r>
          </a:p>
        </p:txBody>
      </p:sp>
    </p:spTree>
    <p:extLst>
      <p:ext uri="{BB962C8B-B14F-4D97-AF65-F5344CB8AC3E}">
        <p14:creationId xmlns:p14="http://schemas.microsoft.com/office/powerpoint/2010/main" val="36860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584503" y="195744"/>
            <a:ext cx="4739218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800" b="1">
                <a:solidFill>
                  <a:srgbClr val="C7CB08"/>
                </a:solidFill>
              </a:rPr>
              <a:t>III. POSTUP ŘÍZENÍ</a:t>
            </a:r>
          </a:p>
        </p:txBody>
      </p:sp>
      <p:sp>
        <p:nvSpPr>
          <p:cNvPr id="3" name="Obdélník 2"/>
          <p:cNvSpPr/>
          <p:nvPr/>
        </p:nvSpPr>
        <p:spPr>
          <a:xfrm>
            <a:off x="2713340" y="662763"/>
            <a:ext cx="2916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cs-CZ" b="1" u="sng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Plán společných zařízení</a:t>
            </a:r>
          </a:p>
        </p:txBody>
      </p:sp>
      <p:sp>
        <p:nvSpPr>
          <p:cNvPr id="4" name="Zaoblený obdélník 3"/>
          <p:cNvSpPr/>
          <p:nvPr/>
        </p:nvSpPr>
        <p:spPr>
          <a:xfrm>
            <a:off x="274396" y="1032095"/>
            <a:ext cx="8663807" cy="49864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800"/>
              <a:t>VODOHOSPODÁŘSKÁ A PROTIPOVODŇOVÁ OPATŘENÍ </a:t>
            </a:r>
          </a:p>
        </p:txBody>
      </p:sp>
      <p:pic>
        <p:nvPicPr>
          <p:cNvPr id="5" name="Picture 2" descr="http://eagri.cz/public/app/soutez_nrsz/uploaded_files/foto/78-309-foto_po_2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4" y="1614489"/>
            <a:ext cx="2925761" cy="390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274399" y="5619459"/>
            <a:ext cx="8653488" cy="83099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cs-CZ" sz="1600">
                <a:solidFill>
                  <a:schemeClr val="tx1"/>
                </a:solidFill>
              </a:rPr>
              <a:t>Řeší snižování nepříznivých účinků povodní a odtokových poměrů v krajině. Mezi opatření patří záchytné či svodné příkopy, zasakovací </a:t>
            </a:r>
            <a:r>
              <a:rPr lang="cs-CZ" sz="1600" err="1">
                <a:solidFill>
                  <a:schemeClr val="tx1"/>
                </a:solidFill>
              </a:rPr>
              <a:t>průlehy</a:t>
            </a:r>
            <a:r>
              <a:rPr lang="cs-CZ" sz="1600">
                <a:solidFill>
                  <a:schemeClr val="tx1"/>
                </a:solidFill>
              </a:rPr>
              <a:t>, malé nádrže, úpravy toků, odvodnění, ochranné hráze, poldry</a:t>
            </a:r>
          </a:p>
        </p:txBody>
      </p:sp>
      <p:pic>
        <p:nvPicPr>
          <p:cNvPr id="7" name="Picture 6" descr="http://eagri.cz/public/app/soutez_nrsz/userfiles/image/46896_61685_X_201003151803159843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098" y="1614490"/>
            <a:ext cx="2744101" cy="182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4" t="30438" r="21001" b="15771"/>
          <a:stretch>
            <a:fillRect/>
          </a:stretch>
        </p:blipFill>
        <p:spPr bwMode="auto">
          <a:xfrm>
            <a:off x="7000875" y="1614489"/>
            <a:ext cx="1390650" cy="179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eagri.cz/public/app/soutez_nrsz/userfiles/image/2009_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t="8139" r="15663" b="19943"/>
          <a:stretch>
            <a:fillRect/>
          </a:stretch>
        </p:blipFill>
        <p:spPr bwMode="auto">
          <a:xfrm>
            <a:off x="4031294" y="3566144"/>
            <a:ext cx="2765905" cy="192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8" r="48608"/>
          <a:stretch>
            <a:fillRect/>
          </a:stretch>
        </p:blipFill>
        <p:spPr bwMode="auto">
          <a:xfrm>
            <a:off x="6981825" y="3566144"/>
            <a:ext cx="1439573" cy="197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4719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584503" y="195744"/>
            <a:ext cx="4739218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800" b="1">
                <a:solidFill>
                  <a:srgbClr val="C7CB08"/>
                </a:solidFill>
              </a:rPr>
              <a:t>III. POSTUP ŘÍZENÍ</a:t>
            </a:r>
          </a:p>
        </p:txBody>
      </p:sp>
      <p:sp>
        <p:nvSpPr>
          <p:cNvPr id="3" name="Obdélník 2"/>
          <p:cNvSpPr/>
          <p:nvPr/>
        </p:nvSpPr>
        <p:spPr>
          <a:xfrm>
            <a:off x="2713340" y="662763"/>
            <a:ext cx="2916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cs-CZ" b="1" u="sng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Plán společných zařízení</a:t>
            </a:r>
          </a:p>
        </p:txBody>
      </p:sp>
      <p:sp>
        <p:nvSpPr>
          <p:cNvPr id="4" name="Zaoblený obdélník 3"/>
          <p:cNvSpPr/>
          <p:nvPr/>
        </p:nvSpPr>
        <p:spPr>
          <a:xfrm>
            <a:off x="315343" y="1032095"/>
            <a:ext cx="8563221" cy="506946"/>
          </a:xfrm>
          <a:prstGeom prst="roundRect">
            <a:avLst/>
          </a:prstGeom>
          <a:solidFill>
            <a:srgbClr val="3B8937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800"/>
              <a:t>OPATŘENÍ K OCHRANĚ A TVORBĚ ŽIVOTNÍHO PROSTŘEDÍ</a:t>
            </a:r>
          </a:p>
        </p:txBody>
      </p:sp>
      <p:sp>
        <p:nvSpPr>
          <p:cNvPr id="5" name="Obdélník 4"/>
          <p:cNvSpPr/>
          <p:nvPr/>
        </p:nvSpPr>
        <p:spPr>
          <a:xfrm>
            <a:off x="326210" y="5886935"/>
            <a:ext cx="8599385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cs-CZ" sz="1600">
                <a:solidFill>
                  <a:schemeClr val="tx1"/>
                </a:solidFill>
              </a:rPr>
              <a:t>Opatření zvyšující ekologickou stabilitu krajiny a zlepšující životní prostředí, mohou se stát lákavou turistickou atraktivitou regionu : lokální biocentra, mokřady, biokoridory, zelené pásy, prvky ÚSES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4" t="4630" r="12514" b="15784"/>
          <a:stretch>
            <a:fillRect/>
          </a:stretch>
        </p:blipFill>
        <p:spPr bwMode="auto">
          <a:xfrm>
            <a:off x="383359" y="1701293"/>
            <a:ext cx="5677851" cy="402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7" t="17670" r="37563" b="40631"/>
          <a:stretch>
            <a:fillRect/>
          </a:stretch>
        </p:blipFill>
        <p:spPr bwMode="auto">
          <a:xfrm>
            <a:off x="6170110" y="1674078"/>
            <a:ext cx="2374900" cy="169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http://soutezszr.spucr.cz/media/projects/images/large/150_35_po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4107343"/>
            <a:ext cx="2374900" cy="177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" r="8391"/>
          <a:stretch>
            <a:fillRect/>
          </a:stretch>
        </p:blipFill>
        <p:spPr bwMode="auto">
          <a:xfrm>
            <a:off x="6382835" y="3376554"/>
            <a:ext cx="974725" cy="7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01"/>
          <a:stretch>
            <a:fillRect/>
          </a:stretch>
        </p:blipFill>
        <p:spPr bwMode="auto">
          <a:xfrm>
            <a:off x="7498452" y="3369081"/>
            <a:ext cx="854974" cy="78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805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 bwMode="auto">
          <a:xfrm>
            <a:off x="2525739" y="1330952"/>
            <a:ext cx="6567055" cy="5139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>
              <a:buClrTx/>
            </a:pPr>
            <a:endParaRPr lang="cs-CZ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Do již schválené 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„kostry“ 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plánu společných zařízení se umístí nové pozemky.</a:t>
            </a:r>
          </a:p>
          <a:p>
            <a:pPr>
              <a:buClrTx/>
            </a:pPr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Bude vyhlášen konzultační den k první verzi návrhu.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Dle potřeby bude jednáno s jednotlivými vlastníky.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Konečná verze bude ve formě </a:t>
            </a:r>
            <a:r>
              <a:rPr lang="cs-CZ" u="sng">
                <a:latin typeface="Arial" panose="020B0604020202020204" pitchFamily="34" charset="0"/>
                <a:cs typeface="Arial" panose="020B0604020202020204" pitchFamily="34" charset="0"/>
              </a:rPr>
              <a:t>tabulky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 rozeslána vlastníkům </a:t>
            </a:r>
            <a:r>
              <a:rPr lang="cs-CZ" u="sng">
                <a:latin typeface="Arial" panose="020B0604020202020204" pitchFamily="34" charset="0"/>
                <a:cs typeface="Arial" panose="020B0604020202020204" pitchFamily="34" charset="0"/>
              </a:rPr>
              <a:t>v obálce s modrým pruhem.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endParaRPr lang="cs-CZ" u="s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Kritéria přiměřenosti kvality 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(přípustné odchylky) 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výměra       ± 10 %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cena           ±   4 % 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vzdálenost  ± 20 %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Návrh nového uspořádání je schválen pokud ho odsouhlasí vlastníci alespoň 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60% výměry pozemků</a:t>
            </a:r>
            <a:r>
              <a:rPr lang="cs-CZ" b="1"/>
              <a:t>.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886075" y="184778"/>
            <a:ext cx="3533775" cy="45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800" b="1">
                <a:solidFill>
                  <a:srgbClr val="C7CB08"/>
                </a:solidFill>
              </a:rPr>
              <a:t>III. POSTUP ŘÍZENÍ</a:t>
            </a:r>
          </a:p>
        </p:txBody>
      </p:sp>
      <p:sp>
        <p:nvSpPr>
          <p:cNvPr id="5" name="TextovéPole 4"/>
          <p:cNvSpPr txBox="1"/>
          <p:nvPr/>
        </p:nvSpPr>
        <p:spPr bwMode="auto">
          <a:xfrm>
            <a:off x="2886075" y="916302"/>
            <a:ext cx="4981576" cy="4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>
              <a:buClrTx/>
              <a:buFontTx/>
              <a:buNone/>
            </a:pPr>
            <a:r>
              <a:rPr lang="cs-CZ" sz="2000" b="1" u="sng" dirty="0">
                <a:solidFill>
                  <a:srgbClr val="13A5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 9 Návrh nového uspořádání pozemků</a:t>
            </a:r>
          </a:p>
        </p:txBody>
      </p:sp>
    </p:spTree>
    <p:extLst>
      <p:ext uri="{BB962C8B-B14F-4D97-AF65-F5344CB8AC3E}">
        <p14:creationId xmlns:p14="http://schemas.microsoft.com/office/powerpoint/2010/main" val="26376755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886075" y="184778"/>
            <a:ext cx="3533775" cy="45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800" b="1">
                <a:solidFill>
                  <a:srgbClr val="C7CB08"/>
                </a:solidFill>
              </a:rPr>
              <a:t>III. POSTUP ŘÍZENÍ</a:t>
            </a:r>
          </a:p>
        </p:txBody>
      </p:sp>
      <p:sp>
        <p:nvSpPr>
          <p:cNvPr id="3" name="TextovéPole 2"/>
          <p:cNvSpPr txBox="1"/>
          <p:nvPr/>
        </p:nvSpPr>
        <p:spPr bwMode="auto">
          <a:xfrm>
            <a:off x="2162174" y="550540"/>
            <a:ext cx="4981576" cy="4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>
              <a:buClrTx/>
              <a:buFontTx/>
              <a:buNone/>
            </a:pPr>
            <a:r>
              <a:rPr lang="cs-CZ" sz="2000" b="1" u="sng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 9 Návrh nového uspořádání pozemků</a:t>
            </a:r>
          </a:p>
        </p:txBody>
      </p:sp>
      <p:pic>
        <p:nvPicPr>
          <p:cNvPr id="5" name="Obrázek 3" descr="soupis n.poz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5538"/>
            <a:ext cx="8043862" cy="497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4"/>
          <p:cNvSpPr txBox="1">
            <a:spLocks noChangeArrowheads="1"/>
          </p:cNvSpPr>
          <p:nvPr/>
        </p:nvSpPr>
        <p:spPr bwMode="auto">
          <a:xfrm>
            <a:off x="395288" y="5994401"/>
            <a:ext cx="8305800" cy="369332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1800">
                <a:solidFill>
                  <a:srgbClr val="000000"/>
                </a:solidFill>
              </a:rPr>
              <a:t>pracovní číslo nového pozemku ve tvaru (pořadové číslo/číslo listu vlastnictví)</a:t>
            </a:r>
          </a:p>
        </p:txBody>
      </p:sp>
      <p:cxnSp>
        <p:nvCxnSpPr>
          <p:cNvPr id="7" name="Přímá spojovací šipka 6"/>
          <p:cNvCxnSpPr/>
          <p:nvPr/>
        </p:nvCxnSpPr>
        <p:spPr>
          <a:xfrm flipV="1">
            <a:off x="1352550" y="4251327"/>
            <a:ext cx="1" cy="17430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63313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886075" y="184778"/>
            <a:ext cx="3533775" cy="45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800" b="1">
                <a:solidFill>
                  <a:srgbClr val="C7CB08"/>
                </a:solidFill>
              </a:rPr>
              <a:t>III. POSTUP ŘÍZENÍ</a:t>
            </a:r>
          </a:p>
        </p:txBody>
      </p:sp>
      <p:sp>
        <p:nvSpPr>
          <p:cNvPr id="5" name="TextovéPole 4"/>
          <p:cNvSpPr txBox="1"/>
          <p:nvPr/>
        </p:nvSpPr>
        <p:spPr bwMode="auto">
          <a:xfrm>
            <a:off x="2162174" y="550540"/>
            <a:ext cx="4981576" cy="4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>
              <a:buClrTx/>
              <a:buFontTx/>
              <a:buNone/>
            </a:pPr>
            <a:r>
              <a:rPr lang="cs-CZ" sz="2000" b="1" u="sng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 9 Návrh nového uspořádání pozemků</a:t>
            </a:r>
          </a:p>
        </p:txBody>
      </p:sp>
      <p:pic>
        <p:nvPicPr>
          <p:cNvPr id="6" name="Obrázek 3" descr="soupis n.poz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5538"/>
            <a:ext cx="8043862" cy="497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4"/>
          <p:cNvSpPr txBox="1">
            <a:spLocks noChangeArrowheads="1"/>
          </p:cNvSpPr>
          <p:nvPr/>
        </p:nvSpPr>
        <p:spPr bwMode="auto">
          <a:xfrm>
            <a:off x="395288" y="6021388"/>
            <a:ext cx="3519487" cy="369332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1800">
                <a:solidFill>
                  <a:srgbClr val="000000"/>
                </a:solidFill>
              </a:rPr>
              <a:t>druh nově navrženého pozemku</a:t>
            </a:r>
          </a:p>
        </p:txBody>
      </p:sp>
      <p:cxnSp>
        <p:nvCxnSpPr>
          <p:cNvPr id="8" name="Přímá spojovací šipka 6"/>
          <p:cNvCxnSpPr/>
          <p:nvPr/>
        </p:nvCxnSpPr>
        <p:spPr>
          <a:xfrm flipH="1" flipV="1">
            <a:off x="1979613" y="4292601"/>
            <a:ext cx="175418" cy="17287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08439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886075" y="184778"/>
            <a:ext cx="3533775" cy="45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800" b="1">
                <a:solidFill>
                  <a:srgbClr val="C7CB08"/>
                </a:solidFill>
              </a:rPr>
              <a:t>III. POSTUP ŘÍZENÍ</a:t>
            </a:r>
          </a:p>
        </p:txBody>
      </p:sp>
      <p:sp>
        <p:nvSpPr>
          <p:cNvPr id="5" name="TextovéPole 4"/>
          <p:cNvSpPr txBox="1"/>
          <p:nvPr/>
        </p:nvSpPr>
        <p:spPr bwMode="auto">
          <a:xfrm>
            <a:off x="2162174" y="550540"/>
            <a:ext cx="4981576" cy="4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>
              <a:buClrTx/>
              <a:buFontTx/>
              <a:buNone/>
            </a:pPr>
            <a:r>
              <a:rPr lang="cs-CZ" sz="2000" b="1" u="sng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 9 Návrh nového uspořádání pozemků</a:t>
            </a:r>
          </a:p>
        </p:txBody>
      </p:sp>
      <p:pic>
        <p:nvPicPr>
          <p:cNvPr id="6" name="Obrázek 3" descr="soupis n.poz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5538"/>
            <a:ext cx="8043862" cy="497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4"/>
          <p:cNvSpPr txBox="1">
            <a:spLocks noChangeArrowheads="1"/>
          </p:cNvSpPr>
          <p:nvPr/>
        </p:nvSpPr>
        <p:spPr bwMode="auto">
          <a:xfrm>
            <a:off x="395289" y="6021388"/>
            <a:ext cx="3433762" cy="369332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1800">
                <a:solidFill>
                  <a:srgbClr val="000000"/>
                </a:solidFill>
              </a:rPr>
              <a:t>součet výměr nových pozemků</a:t>
            </a:r>
          </a:p>
        </p:txBody>
      </p:sp>
      <p:cxnSp>
        <p:nvCxnSpPr>
          <p:cNvPr id="8" name="Přímá spojovací šipka 6"/>
          <p:cNvCxnSpPr/>
          <p:nvPr/>
        </p:nvCxnSpPr>
        <p:spPr>
          <a:xfrm flipV="1">
            <a:off x="1981200" y="4581526"/>
            <a:ext cx="1582738" cy="14398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98082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886075" y="184778"/>
            <a:ext cx="3533775" cy="45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800" b="1">
                <a:solidFill>
                  <a:srgbClr val="C7CB08"/>
                </a:solidFill>
              </a:rPr>
              <a:t>III. POSTUP ŘÍZENÍ</a:t>
            </a:r>
          </a:p>
        </p:txBody>
      </p:sp>
      <p:sp>
        <p:nvSpPr>
          <p:cNvPr id="5" name="TextovéPole 4"/>
          <p:cNvSpPr txBox="1"/>
          <p:nvPr/>
        </p:nvSpPr>
        <p:spPr bwMode="auto">
          <a:xfrm>
            <a:off x="2162174" y="550540"/>
            <a:ext cx="4981576" cy="4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>
              <a:buClrTx/>
              <a:buFontTx/>
              <a:buNone/>
            </a:pPr>
            <a:r>
              <a:rPr lang="cs-CZ" sz="2000" b="1" u="sng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 9 Návrh nového uspořádání pozemků</a:t>
            </a:r>
          </a:p>
        </p:txBody>
      </p:sp>
      <p:pic>
        <p:nvPicPr>
          <p:cNvPr id="6" name="Obrázek 3" descr="soupis n.poz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5538"/>
            <a:ext cx="8043862" cy="497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4"/>
          <p:cNvSpPr txBox="1">
            <a:spLocks noChangeArrowheads="1"/>
          </p:cNvSpPr>
          <p:nvPr/>
        </p:nvSpPr>
        <p:spPr bwMode="auto">
          <a:xfrm>
            <a:off x="442913" y="5772944"/>
            <a:ext cx="7996237" cy="646112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1800">
                <a:solidFill>
                  <a:srgbClr val="000000"/>
                </a:solidFill>
              </a:rPr>
              <a:t>součet výměr původních pozemků </a:t>
            </a:r>
          </a:p>
          <a:p>
            <a:r>
              <a:rPr lang="cs-CZ" altLang="cs-CZ" sz="1800">
                <a:solidFill>
                  <a:srgbClr val="000000"/>
                </a:solidFill>
              </a:rPr>
              <a:t>(dle soupisu nároků, nyní zapsaných na listu vlastnictví)</a:t>
            </a:r>
          </a:p>
        </p:txBody>
      </p:sp>
      <p:cxnSp>
        <p:nvCxnSpPr>
          <p:cNvPr id="8" name="Přímá spojovací šipka 6"/>
          <p:cNvCxnSpPr/>
          <p:nvPr/>
        </p:nvCxnSpPr>
        <p:spPr>
          <a:xfrm flipV="1">
            <a:off x="2162174" y="5013325"/>
            <a:ext cx="1330326" cy="75961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4059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886075" y="184778"/>
            <a:ext cx="3533775" cy="45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800" b="1">
                <a:solidFill>
                  <a:srgbClr val="C7CB08"/>
                </a:solidFill>
              </a:rPr>
              <a:t>III. POSTUP ŘÍZENÍ</a:t>
            </a:r>
          </a:p>
        </p:txBody>
      </p:sp>
      <p:sp>
        <p:nvSpPr>
          <p:cNvPr id="5" name="TextovéPole 4"/>
          <p:cNvSpPr txBox="1"/>
          <p:nvPr/>
        </p:nvSpPr>
        <p:spPr bwMode="auto">
          <a:xfrm>
            <a:off x="2162174" y="550540"/>
            <a:ext cx="4981576" cy="4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>
              <a:buClrTx/>
              <a:buFontTx/>
              <a:buNone/>
            </a:pPr>
            <a:r>
              <a:rPr lang="cs-CZ" sz="2000" b="1" u="sng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 9 Návrh nového uspořádání pozemků</a:t>
            </a:r>
          </a:p>
        </p:txBody>
      </p:sp>
      <p:pic>
        <p:nvPicPr>
          <p:cNvPr id="6" name="Obrázek 3" descr="soupis n.poz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5538"/>
            <a:ext cx="8043862" cy="497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4"/>
          <p:cNvSpPr txBox="1">
            <a:spLocks noChangeArrowheads="1"/>
          </p:cNvSpPr>
          <p:nvPr/>
        </p:nvSpPr>
        <p:spPr bwMode="auto">
          <a:xfrm>
            <a:off x="374650" y="5772944"/>
            <a:ext cx="8064500" cy="646112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1800">
                <a:solidFill>
                  <a:srgbClr val="000000"/>
                </a:solidFill>
              </a:rPr>
              <a:t>rozdíl mezi výměrou nových a původních pozemků (pokud tento rozdíl přesahuje 10%, lze překročit pouze se souhlasem vlastníka) </a:t>
            </a:r>
          </a:p>
        </p:txBody>
      </p:sp>
      <p:cxnSp>
        <p:nvCxnSpPr>
          <p:cNvPr id="8" name="Přímá spojovací šipka 6"/>
          <p:cNvCxnSpPr/>
          <p:nvPr/>
        </p:nvCxnSpPr>
        <p:spPr>
          <a:xfrm flipV="1">
            <a:off x="1733550" y="5661026"/>
            <a:ext cx="1758951" cy="1119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21051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886075" y="184778"/>
            <a:ext cx="3533775" cy="45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800" b="1">
                <a:solidFill>
                  <a:srgbClr val="C7CB08"/>
                </a:solidFill>
              </a:rPr>
              <a:t>III. POSTUP ŘÍZENÍ</a:t>
            </a:r>
          </a:p>
        </p:txBody>
      </p:sp>
      <p:sp>
        <p:nvSpPr>
          <p:cNvPr id="3" name="TextovéPole 2"/>
          <p:cNvSpPr txBox="1"/>
          <p:nvPr/>
        </p:nvSpPr>
        <p:spPr bwMode="auto">
          <a:xfrm>
            <a:off x="2162174" y="550540"/>
            <a:ext cx="4981576" cy="4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>
              <a:buClrTx/>
              <a:buFontTx/>
              <a:buNone/>
            </a:pPr>
            <a:r>
              <a:rPr lang="cs-CZ" sz="2000" b="1" u="sng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 9 Návrh nového uspořádání pozemků</a:t>
            </a:r>
          </a:p>
        </p:txBody>
      </p:sp>
      <p:pic>
        <p:nvPicPr>
          <p:cNvPr id="4" name="Obrázek 3" descr="soupis n.poz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5538"/>
            <a:ext cx="8043862" cy="497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395288" y="6006306"/>
            <a:ext cx="3176587" cy="369332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1800">
                <a:solidFill>
                  <a:srgbClr val="000000"/>
                </a:solidFill>
              </a:rPr>
              <a:t>součet cen nových pozemků</a:t>
            </a:r>
          </a:p>
        </p:txBody>
      </p:sp>
      <p:cxnSp>
        <p:nvCxnSpPr>
          <p:cNvPr id="6" name="Přímá spojovací šipka 6"/>
          <p:cNvCxnSpPr/>
          <p:nvPr/>
        </p:nvCxnSpPr>
        <p:spPr>
          <a:xfrm flipV="1">
            <a:off x="2162174" y="4581526"/>
            <a:ext cx="2770189" cy="14247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46206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886075" y="184778"/>
            <a:ext cx="3533775" cy="45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800" b="1">
                <a:solidFill>
                  <a:srgbClr val="C7CB08"/>
                </a:solidFill>
              </a:rPr>
              <a:t>III. POSTUP ŘÍZENÍ</a:t>
            </a:r>
          </a:p>
        </p:txBody>
      </p:sp>
      <p:sp>
        <p:nvSpPr>
          <p:cNvPr id="3" name="TextovéPole 2"/>
          <p:cNvSpPr txBox="1"/>
          <p:nvPr/>
        </p:nvSpPr>
        <p:spPr bwMode="auto">
          <a:xfrm>
            <a:off x="2162174" y="550540"/>
            <a:ext cx="4981576" cy="4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>
              <a:buClrTx/>
              <a:buFontTx/>
              <a:buNone/>
            </a:pPr>
            <a:r>
              <a:rPr lang="cs-CZ" sz="2000" b="1" u="sng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 9 Návrh nového uspořádání pozemků</a:t>
            </a:r>
          </a:p>
        </p:txBody>
      </p:sp>
      <p:pic>
        <p:nvPicPr>
          <p:cNvPr id="4" name="Obrázek 3" descr="soupis n.poz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5538"/>
            <a:ext cx="8043862" cy="497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395288" y="5772944"/>
            <a:ext cx="7272337" cy="646112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1800">
                <a:solidFill>
                  <a:srgbClr val="000000"/>
                </a:solidFill>
              </a:rPr>
              <a:t>součet cen původních pozemků (dle soupisu nároků, nyní zapsaných v katastru nemovitostí)</a:t>
            </a:r>
          </a:p>
        </p:txBody>
      </p:sp>
      <p:cxnSp>
        <p:nvCxnSpPr>
          <p:cNvPr id="6" name="Přímá spojovací šipka 6"/>
          <p:cNvCxnSpPr/>
          <p:nvPr/>
        </p:nvCxnSpPr>
        <p:spPr>
          <a:xfrm flipV="1">
            <a:off x="2438400" y="5057775"/>
            <a:ext cx="2493963" cy="7151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520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 bwMode="auto">
          <a:xfrm>
            <a:off x="181369" y="2539160"/>
            <a:ext cx="1292251" cy="1876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>
              <a:buClrTx/>
              <a:buFontTx/>
              <a:buNone/>
            </a:pPr>
            <a:r>
              <a:rPr lang="cs-CZ" sz="11500" b="1">
                <a:solidFill>
                  <a:srgbClr val="FFFFFF"/>
                </a:solidFill>
              </a:rPr>
              <a:t>I.</a:t>
            </a:r>
          </a:p>
        </p:txBody>
      </p:sp>
      <p:sp>
        <p:nvSpPr>
          <p:cNvPr id="3" name="TextovéPole 2"/>
          <p:cNvSpPr txBox="1"/>
          <p:nvPr/>
        </p:nvSpPr>
        <p:spPr bwMode="auto">
          <a:xfrm>
            <a:off x="2168866" y="2236879"/>
            <a:ext cx="6264774" cy="2569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cs-CZ" sz="8000" b="1">
                <a:solidFill>
                  <a:srgbClr val="FFFFFF"/>
                </a:solidFill>
              </a:rPr>
              <a:t>POZEMKOVÉ </a:t>
            </a:r>
          </a:p>
          <a:p>
            <a:pPr algn="ctr">
              <a:buClrTx/>
              <a:buFontTx/>
              <a:buNone/>
            </a:pPr>
            <a:r>
              <a:rPr lang="cs-CZ" sz="8000" b="1">
                <a:solidFill>
                  <a:srgbClr val="FFFFFF"/>
                </a:solidFill>
              </a:rPr>
              <a:t>ÚPRAVY</a:t>
            </a:r>
          </a:p>
        </p:txBody>
      </p:sp>
    </p:spTree>
    <p:extLst>
      <p:ext uri="{BB962C8B-B14F-4D97-AF65-F5344CB8AC3E}">
        <p14:creationId xmlns:p14="http://schemas.microsoft.com/office/powerpoint/2010/main" val="202342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886075" y="184778"/>
            <a:ext cx="3533775" cy="45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800" b="1">
                <a:solidFill>
                  <a:srgbClr val="C7CB08"/>
                </a:solidFill>
              </a:rPr>
              <a:t>III. POSTUP ŘÍZENÍ</a:t>
            </a:r>
          </a:p>
        </p:txBody>
      </p:sp>
      <p:sp>
        <p:nvSpPr>
          <p:cNvPr id="3" name="TextovéPole 2"/>
          <p:cNvSpPr txBox="1"/>
          <p:nvPr/>
        </p:nvSpPr>
        <p:spPr bwMode="auto">
          <a:xfrm>
            <a:off x="2162174" y="550540"/>
            <a:ext cx="4981576" cy="4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>
              <a:buClrTx/>
              <a:buFontTx/>
              <a:buNone/>
            </a:pPr>
            <a:r>
              <a:rPr lang="cs-CZ" sz="2000" b="1" u="sng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 9 Návrh nového uspořádání pozemků</a:t>
            </a:r>
          </a:p>
        </p:txBody>
      </p:sp>
      <p:pic>
        <p:nvPicPr>
          <p:cNvPr id="4" name="Obrázek 3" descr="soupis n.poz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5538"/>
            <a:ext cx="8043862" cy="497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384969" y="5858669"/>
            <a:ext cx="8064500" cy="646112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1800">
                <a:solidFill>
                  <a:srgbClr val="000000"/>
                </a:solidFill>
              </a:rPr>
              <a:t>rozdíl mezi cenou nových a původních pozemků (pokud tento rozdíl přesahuje 4%, lze překročit pouze se souhlasem vlastníka) </a:t>
            </a:r>
          </a:p>
        </p:txBody>
      </p:sp>
      <p:cxnSp>
        <p:nvCxnSpPr>
          <p:cNvPr id="6" name="Přímá spojovací šipka 6"/>
          <p:cNvCxnSpPr/>
          <p:nvPr/>
        </p:nvCxnSpPr>
        <p:spPr>
          <a:xfrm flipV="1">
            <a:off x="3238500" y="5589588"/>
            <a:ext cx="1620838" cy="2690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5803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886075" y="184778"/>
            <a:ext cx="3533775" cy="45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800" b="1">
                <a:solidFill>
                  <a:srgbClr val="C7CB08"/>
                </a:solidFill>
              </a:rPr>
              <a:t>III. POSTUP ŘÍZENÍ</a:t>
            </a:r>
          </a:p>
        </p:txBody>
      </p:sp>
      <p:sp>
        <p:nvSpPr>
          <p:cNvPr id="3" name="TextovéPole 2"/>
          <p:cNvSpPr txBox="1"/>
          <p:nvPr/>
        </p:nvSpPr>
        <p:spPr bwMode="auto">
          <a:xfrm>
            <a:off x="2162174" y="550540"/>
            <a:ext cx="4981576" cy="4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>
              <a:buClrTx/>
              <a:buFontTx/>
              <a:buNone/>
            </a:pPr>
            <a:r>
              <a:rPr lang="cs-CZ" sz="2000" b="1" u="sng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 9 Návrh nového uspořádání pozemků</a:t>
            </a:r>
          </a:p>
        </p:txBody>
      </p:sp>
      <p:pic>
        <p:nvPicPr>
          <p:cNvPr id="4" name="Obrázek 3" descr="soupis n.poz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5538"/>
            <a:ext cx="8043862" cy="497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395288" y="6021388"/>
            <a:ext cx="6243637" cy="369332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1800">
                <a:solidFill>
                  <a:srgbClr val="000000"/>
                </a:solidFill>
              </a:rPr>
              <a:t>vzdálenost nově navržených pozemků od středového bodu</a:t>
            </a:r>
          </a:p>
        </p:txBody>
      </p:sp>
      <p:cxnSp>
        <p:nvCxnSpPr>
          <p:cNvPr id="6" name="Přímá spojovací šipka 6"/>
          <p:cNvCxnSpPr/>
          <p:nvPr/>
        </p:nvCxnSpPr>
        <p:spPr>
          <a:xfrm flipV="1">
            <a:off x="3162300" y="4581526"/>
            <a:ext cx="3497263" cy="14398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90944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886075" y="184778"/>
            <a:ext cx="3533775" cy="45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800" b="1">
                <a:solidFill>
                  <a:srgbClr val="C7CB08"/>
                </a:solidFill>
              </a:rPr>
              <a:t>III. POSTUP ŘÍZENÍ</a:t>
            </a:r>
          </a:p>
        </p:txBody>
      </p:sp>
      <p:sp>
        <p:nvSpPr>
          <p:cNvPr id="3" name="TextovéPole 2"/>
          <p:cNvSpPr txBox="1"/>
          <p:nvPr/>
        </p:nvSpPr>
        <p:spPr bwMode="auto">
          <a:xfrm>
            <a:off x="2162174" y="550540"/>
            <a:ext cx="4981576" cy="4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>
              <a:buClrTx/>
              <a:buFontTx/>
              <a:buNone/>
            </a:pPr>
            <a:r>
              <a:rPr lang="cs-CZ" sz="2000" b="1" u="sng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 9 Návrh nového uspořádání pozemků</a:t>
            </a:r>
          </a:p>
        </p:txBody>
      </p:sp>
      <p:pic>
        <p:nvPicPr>
          <p:cNvPr id="4" name="Obrázek 3" descr="soupis n.poz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5538"/>
            <a:ext cx="8043862" cy="497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395288" y="5868988"/>
            <a:ext cx="7993062" cy="646112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1800">
                <a:solidFill>
                  <a:srgbClr val="000000"/>
                </a:solidFill>
              </a:rPr>
              <a:t>vzdálenost od středového bodu původních pozemků (dle soupisu nároků, nyní zapsaných v katastru nemovitostí)</a:t>
            </a:r>
          </a:p>
        </p:txBody>
      </p:sp>
      <p:cxnSp>
        <p:nvCxnSpPr>
          <p:cNvPr id="6" name="Přímá spojovací šipka 6"/>
          <p:cNvCxnSpPr/>
          <p:nvPr/>
        </p:nvCxnSpPr>
        <p:spPr>
          <a:xfrm flipV="1">
            <a:off x="3552825" y="5095875"/>
            <a:ext cx="3171825" cy="7731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96664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886075" y="184778"/>
            <a:ext cx="3533775" cy="45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800" b="1">
                <a:solidFill>
                  <a:srgbClr val="C7CB08"/>
                </a:solidFill>
              </a:rPr>
              <a:t>III. POSTUP ŘÍZENÍ</a:t>
            </a:r>
          </a:p>
        </p:txBody>
      </p:sp>
      <p:sp>
        <p:nvSpPr>
          <p:cNvPr id="3" name="TextovéPole 2"/>
          <p:cNvSpPr txBox="1"/>
          <p:nvPr/>
        </p:nvSpPr>
        <p:spPr bwMode="auto">
          <a:xfrm>
            <a:off x="2162174" y="550540"/>
            <a:ext cx="4981576" cy="4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>
              <a:buClrTx/>
              <a:buFontTx/>
              <a:buNone/>
            </a:pPr>
            <a:r>
              <a:rPr lang="cs-CZ" sz="2000" b="1" u="sng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 9 Návrh nového uspořádání pozemků</a:t>
            </a:r>
          </a:p>
        </p:txBody>
      </p:sp>
      <p:pic>
        <p:nvPicPr>
          <p:cNvPr id="4" name="Obrázek 3" descr="soupis n.poz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5538"/>
            <a:ext cx="8043862" cy="497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374650" y="5858669"/>
            <a:ext cx="8064500" cy="646112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1800">
                <a:solidFill>
                  <a:srgbClr val="000000"/>
                </a:solidFill>
              </a:rPr>
              <a:t>rozdíl mezi vzdáleností nových a původních pozemků (pokud tento rozdíl přesahuje 20%, lze překročit pouze se souhlasem vlastníka) </a:t>
            </a:r>
          </a:p>
        </p:txBody>
      </p:sp>
      <p:cxnSp>
        <p:nvCxnSpPr>
          <p:cNvPr id="6" name="Přímá spojovací šipka 6"/>
          <p:cNvCxnSpPr/>
          <p:nvPr/>
        </p:nvCxnSpPr>
        <p:spPr>
          <a:xfrm flipV="1">
            <a:off x="4819650" y="5661026"/>
            <a:ext cx="1912938" cy="1801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5914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690301" y="184778"/>
            <a:ext cx="4739218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800" b="1">
                <a:solidFill>
                  <a:srgbClr val="C7CB08"/>
                </a:solidFill>
              </a:rPr>
              <a:t>III. POSTUP ŘÍZENÍ</a:t>
            </a:r>
          </a:p>
        </p:txBody>
      </p:sp>
      <p:sp>
        <p:nvSpPr>
          <p:cNvPr id="3" name="TextovéPole 2"/>
          <p:cNvSpPr txBox="1"/>
          <p:nvPr/>
        </p:nvSpPr>
        <p:spPr bwMode="auto">
          <a:xfrm>
            <a:off x="234267" y="1118441"/>
            <a:ext cx="6627511" cy="503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>
              <a:buClrTx/>
              <a:buFontTx/>
              <a:buNone/>
            </a:pPr>
            <a:r>
              <a:rPr lang="cs-CZ" sz="2400" b="1" u="sng" dirty="0">
                <a:solidFill>
                  <a:srgbClr val="13A5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 11 rozhodnutí o pozemkových úpravách</a:t>
            </a:r>
          </a:p>
          <a:p>
            <a:pPr>
              <a:buClrTx/>
              <a:buFontTx/>
              <a:buNone/>
            </a:pPr>
            <a:endParaRPr lang="cs-CZ" sz="1000" b="1" u="sng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zpracovaný návrh 30 dní vystaven k nahlédnutí (SPÚ a obec) - lze podat poslední připomínky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 uplynutí této lhůty - závěrečné jednání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(seznámení vlastníků s návrhem, o kterém bude rozhodnuto, bude zhodnocen průběh pozemkových úprav)</a:t>
            </a:r>
          </a:p>
          <a:p>
            <a:pPr>
              <a:buClrTx/>
            </a:pPr>
            <a:endParaRPr lang="cs-C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r>
              <a:rPr lang="cs-CZ" b="1" dirty="0">
                <a:solidFill>
                  <a:srgbClr val="13A5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rozhodnutí – rozhodnutí o schválení návrhu pozemkových úprav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do tří měsíců od závěrečného jednání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je možné se proti němu odvolat</a:t>
            </a:r>
          </a:p>
          <a:p>
            <a:pPr>
              <a:buClrTx/>
            </a:pPr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r>
              <a:rPr lang="cs-CZ" b="1" dirty="0">
                <a:solidFill>
                  <a:srgbClr val="13A5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rozhodnutí – rozhodnutí o výměně nebo přechodu vlastnických práv, o zřízení, zrušení věcného břemene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do šesti měsíců od nabytí právní moci I. rozhodnutí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nelze se proti němu odvolat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 nabytí právní moci je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zplatněno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v katastru nemovitostí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zanikají nájemní vztahy, nutné uzavřít nové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nájem.smlouvy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8677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690301" y="184778"/>
            <a:ext cx="4739218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800" b="1">
                <a:solidFill>
                  <a:srgbClr val="C7CB08"/>
                </a:solidFill>
              </a:rPr>
              <a:t>III. POSTUP ŘÍZENÍ</a:t>
            </a:r>
          </a:p>
        </p:txBody>
      </p:sp>
      <p:sp>
        <p:nvSpPr>
          <p:cNvPr id="3" name="TextovéPole 2"/>
          <p:cNvSpPr txBox="1"/>
          <p:nvPr/>
        </p:nvSpPr>
        <p:spPr bwMode="auto">
          <a:xfrm>
            <a:off x="2841441" y="1262023"/>
            <a:ext cx="5675326" cy="2569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>
              <a:buClrTx/>
              <a:buFontTx/>
              <a:buNone/>
            </a:pPr>
            <a:r>
              <a:rPr lang="cs-CZ" sz="2400" b="1" u="sng" dirty="0">
                <a:solidFill>
                  <a:srgbClr val="13A5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Vytyčení hranic nových pozemků</a:t>
            </a:r>
          </a:p>
          <a:p>
            <a:pPr>
              <a:buClrTx/>
              <a:buFontTx/>
              <a:buNone/>
            </a:pPr>
            <a:endParaRPr lang="cs-CZ" b="1" u="sng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 podzim 2022 první vlna vytyčení nových pozemků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vytyčení probíhá na náklady PÚ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vzor žádosti o vytyčení pozemků bude doručen společně s 2. rozhodnutím</a:t>
            </a:r>
            <a:endParaRPr lang="cs-CZ" b="1" u="sng" dirty="0">
              <a:solidFill>
                <a:srgbClr val="FFFFFF"/>
              </a:solidFill>
            </a:endParaRPr>
          </a:p>
          <a:p>
            <a:pPr>
              <a:buClrTx/>
              <a:buFontTx/>
              <a:buNone/>
            </a:pPr>
            <a:endParaRPr lang="cs-CZ" b="1" dirty="0">
              <a:solidFill>
                <a:srgbClr val="FFFFFF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 bwMode="auto">
          <a:xfrm>
            <a:off x="2894340" y="3920584"/>
            <a:ext cx="5803796" cy="1799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>
              <a:buClrTx/>
              <a:buFontTx/>
              <a:buNone/>
            </a:pPr>
            <a:r>
              <a:rPr lang="cs-CZ" sz="2400" b="1" u="sng" dirty="0">
                <a:solidFill>
                  <a:srgbClr val="13A5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Realizace prvků společných zařízení</a:t>
            </a:r>
          </a:p>
          <a:p>
            <a:pPr>
              <a:buClrTx/>
              <a:buFontTx/>
              <a:buNone/>
            </a:pPr>
            <a:endParaRPr lang="cs-CZ" sz="1000" b="1" u="sng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 závislosti na schválených prioritách a vypsaných dotačních titulech:</a:t>
            </a:r>
          </a:p>
          <a:p>
            <a:pPr>
              <a:buClrTx/>
              <a:buFontTx/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od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zpracování projektových dokumentací</a:t>
            </a:r>
          </a:p>
          <a:p>
            <a:pPr>
              <a:buClrTx/>
              <a:buFontTx/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 realizace prvků z PSZ</a:t>
            </a:r>
          </a:p>
        </p:txBody>
      </p:sp>
    </p:spTree>
    <p:extLst>
      <p:ext uri="{BB962C8B-B14F-4D97-AF65-F5344CB8AC3E}">
        <p14:creationId xmlns:p14="http://schemas.microsoft.com/office/powerpoint/2010/main" val="35336555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 bwMode="auto">
          <a:xfrm>
            <a:off x="68014" y="2561831"/>
            <a:ext cx="1390492" cy="1214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>
              <a:buClrTx/>
              <a:buFontTx/>
              <a:buNone/>
            </a:pPr>
            <a:r>
              <a:rPr lang="cs-CZ" sz="7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</a:t>
            </a:r>
          </a:p>
        </p:txBody>
      </p:sp>
      <p:sp>
        <p:nvSpPr>
          <p:cNvPr id="3" name="TextovéPole 2"/>
          <p:cNvSpPr txBox="1"/>
          <p:nvPr/>
        </p:nvSpPr>
        <p:spPr bwMode="auto">
          <a:xfrm>
            <a:off x="2357792" y="2690301"/>
            <a:ext cx="6559497" cy="1030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>
              <a:buClrTx/>
              <a:buFontTx/>
              <a:buNone/>
            </a:pPr>
            <a:r>
              <a:rPr lang="cs-CZ" sz="6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STŘEDOVÝ BOD</a:t>
            </a:r>
          </a:p>
        </p:txBody>
      </p:sp>
    </p:spTree>
    <p:extLst>
      <p:ext uri="{BB962C8B-B14F-4D97-AF65-F5344CB8AC3E}">
        <p14:creationId xmlns:p14="http://schemas.microsoft.com/office/powerpoint/2010/main" val="17370481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440919" y="184778"/>
            <a:ext cx="4739218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800" b="1">
                <a:solidFill>
                  <a:srgbClr val="C7CB08"/>
                </a:solidFill>
              </a:rPr>
              <a:t>IV. STŘEDOVÝ BOD</a:t>
            </a:r>
          </a:p>
        </p:txBody>
      </p:sp>
      <p:sp>
        <p:nvSpPr>
          <p:cNvPr id="3" name="TextovéPole 2"/>
          <p:cNvSpPr txBox="1"/>
          <p:nvPr/>
        </p:nvSpPr>
        <p:spPr bwMode="auto">
          <a:xfrm>
            <a:off x="778373" y="968972"/>
            <a:ext cx="5818909" cy="170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bod od kterého se budou počítat vzdálenosti na soupisu nároků a soupisu nových pozemků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na všechny strany cca stejná vzdálenost</a:t>
            </a:r>
          </a:p>
          <a:p>
            <a:pPr>
              <a:buClrTx/>
            </a:pPr>
            <a:endParaRPr lang="cs-CZ" sz="1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sz="2000" b="1" u="sng" err="1">
                <a:latin typeface="Arial" panose="020B0604020202020204" pitchFamily="34" charset="0"/>
                <a:cs typeface="Arial" panose="020B0604020202020204" pitchFamily="34" charset="0"/>
              </a:rPr>
              <a:t>KoPÚ</a:t>
            </a:r>
            <a:r>
              <a:rPr lang="cs-CZ" sz="2000" b="1" u="sng">
                <a:latin typeface="Arial" panose="020B0604020202020204" pitchFamily="34" charset="0"/>
                <a:cs typeface="Arial" panose="020B0604020202020204" pitchFamily="34" charset="0"/>
              </a:rPr>
              <a:t> Krásný Buk</a:t>
            </a:r>
            <a:r>
              <a:rPr lang="cs-CZ" sz="2000" b="1">
                <a:latin typeface="Arial" panose="020B0604020202020204" pitchFamily="34" charset="0"/>
                <a:cs typeface="Arial" panose="020B0604020202020204" pitchFamily="34" charset="0"/>
              </a:rPr>
              <a:t> - návrh SPÚ: křížek </a:t>
            </a:r>
          </a:p>
          <a:p>
            <a:pPr>
              <a:buClrTx/>
            </a:pPr>
            <a:r>
              <a:rPr lang="cs-CZ" sz="2000" b="1">
                <a:latin typeface="Arial" panose="020B0604020202020204" pitchFamily="34" charset="0"/>
                <a:cs typeface="Arial" panose="020B0604020202020204" pitchFamily="34" charset="0"/>
              </a:rPr>
              <a:t>	na </a:t>
            </a:r>
            <a:r>
              <a:rPr lang="cs-CZ" sz="2000" b="1" err="1">
                <a:latin typeface="Arial" panose="020B0604020202020204" pitchFamily="34" charset="0"/>
                <a:cs typeface="Arial" panose="020B0604020202020204" pitchFamily="34" charset="0"/>
              </a:rPr>
              <a:t>poz</a:t>
            </a:r>
            <a:r>
              <a:rPr lang="cs-CZ" sz="2000" b="1">
                <a:latin typeface="Arial" panose="020B0604020202020204" pitchFamily="34" charset="0"/>
                <a:cs typeface="Arial" panose="020B0604020202020204" pitchFamily="34" charset="0"/>
              </a:rPr>
              <a:t>. parcele 523 u domu č. e. 34</a:t>
            </a:r>
          </a:p>
        </p:txBody>
      </p:sp>
      <p:pic>
        <p:nvPicPr>
          <p:cNvPr id="7" name="Obrázek 6"/>
          <p:cNvPicPr/>
          <p:nvPr/>
        </p:nvPicPr>
        <p:blipFill rotWithShape="1">
          <a:blip r:embed="rId2"/>
          <a:srcRect l="24305" t="6878" r="2777" b="13492"/>
          <a:stretch/>
        </p:blipFill>
        <p:spPr bwMode="auto">
          <a:xfrm>
            <a:off x="3364992" y="2667066"/>
            <a:ext cx="3066659" cy="224393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/>
          <p:cNvPicPr/>
          <p:nvPr/>
        </p:nvPicPr>
        <p:blipFill rotWithShape="1">
          <a:blip r:embed="rId3"/>
          <a:srcRect l="12235" t="10846" r="18872" b="13227"/>
          <a:stretch/>
        </p:blipFill>
        <p:spPr bwMode="auto">
          <a:xfrm>
            <a:off x="571690" y="4272077"/>
            <a:ext cx="3232214" cy="2175827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Ovál 3"/>
          <p:cNvSpPr/>
          <p:nvPr/>
        </p:nvSpPr>
        <p:spPr>
          <a:xfrm>
            <a:off x="2294615" y="5223053"/>
            <a:ext cx="292608" cy="277977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27394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440919" y="184778"/>
            <a:ext cx="4739218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800" b="1">
                <a:solidFill>
                  <a:srgbClr val="C7CB08"/>
                </a:solidFill>
              </a:rPr>
              <a:t>IV. STŘEDOVÝ BOD</a:t>
            </a:r>
          </a:p>
        </p:txBody>
      </p:sp>
      <p:sp>
        <p:nvSpPr>
          <p:cNvPr id="3" name="TextovéPole 2"/>
          <p:cNvSpPr txBox="1"/>
          <p:nvPr/>
        </p:nvSpPr>
        <p:spPr bwMode="auto">
          <a:xfrm>
            <a:off x="661330" y="1267432"/>
            <a:ext cx="5818909" cy="170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bod od kterého se budou počítat vzdálenosti na soupisu nároků a soupisu nových pozemků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na všechny strany cca stejná vzdálenost</a:t>
            </a:r>
          </a:p>
          <a:p>
            <a:pPr>
              <a:buClrTx/>
            </a:pPr>
            <a:endParaRPr lang="cs-CZ" sz="1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sz="2000" b="1" u="sng" err="1">
                <a:latin typeface="Arial" panose="020B0604020202020204" pitchFamily="34" charset="0"/>
                <a:cs typeface="Arial" panose="020B0604020202020204" pitchFamily="34" charset="0"/>
              </a:rPr>
              <a:t>KoPÚ</a:t>
            </a:r>
            <a:r>
              <a:rPr lang="cs-CZ" sz="2000" b="1" u="sng">
                <a:latin typeface="Arial" panose="020B0604020202020204" pitchFamily="34" charset="0"/>
                <a:cs typeface="Arial" panose="020B0604020202020204" pitchFamily="34" charset="0"/>
              </a:rPr>
              <a:t> Kyjov</a:t>
            </a:r>
            <a:r>
              <a:rPr lang="cs-CZ" sz="2000" b="1">
                <a:latin typeface="Arial" panose="020B0604020202020204" pitchFamily="34" charset="0"/>
                <a:cs typeface="Arial" panose="020B0604020202020204" pitchFamily="34" charset="0"/>
              </a:rPr>
              <a:t> - návrh SPÚ: </a:t>
            </a:r>
          </a:p>
          <a:p>
            <a:pPr>
              <a:buClrTx/>
            </a:pPr>
            <a:r>
              <a:rPr lang="cs-CZ" sz="2000" b="1">
                <a:latin typeface="Arial" panose="020B0604020202020204" pitchFamily="34" charset="0"/>
                <a:cs typeface="Arial" panose="020B0604020202020204" pitchFamily="34" charset="0"/>
              </a:rPr>
              <a:t>	roh domu č. p. 22 - restaurace Na Fakultě</a:t>
            </a:r>
          </a:p>
        </p:txBody>
      </p:sp>
      <p:pic>
        <p:nvPicPr>
          <p:cNvPr id="4" name="Obrázek 3"/>
          <p:cNvPicPr/>
          <p:nvPr/>
        </p:nvPicPr>
        <p:blipFill rotWithShape="1">
          <a:blip r:embed="rId2"/>
          <a:srcRect l="25463" t="16931" r="20801" b="19841"/>
          <a:stretch/>
        </p:blipFill>
        <p:spPr bwMode="auto">
          <a:xfrm>
            <a:off x="626407" y="3986784"/>
            <a:ext cx="2979988" cy="230522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/>
          <p:cNvPicPr/>
          <p:nvPr/>
        </p:nvPicPr>
        <p:blipFill rotWithShape="1">
          <a:blip r:embed="rId3"/>
          <a:srcRect l="21991" t="10053" r="1951" b="13492"/>
          <a:stretch/>
        </p:blipFill>
        <p:spPr bwMode="auto">
          <a:xfrm>
            <a:off x="3503981" y="2989375"/>
            <a:ext cx="2976258" cy="2028852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vál 5"/>
          <p:cNvSpPr/>
          <p:nvPr/>
        </p:nvSpPr>
        <p:spPr>
          <a:xfrm>
            <a:off x="2057324" y="4761052"/>
            <a:ext cx="552450" cy="514350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67065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 bwMode="auto">
          <a:xfrm>
            <a:off x="151139" y="2675187"/>
            <a:ext cx="1110883" cy="1214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>
              <a:buClrTx/>
              <a:buFontTx/>
              <a:buNone/>
            </a:pPr>
            <a:r>
              <a:rPr lang="cs-CZ" sz="7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</a:t>
            </a:r>
          </a:p>
        </p:txBody>
      </p:sp>
      <p:sp>
        <p:nvSpPr>
          <p:cNvPr id="4" name="TextovéPole 3"/>
          <p:cNvSpPr txBox="1"/>
          <p:nvPr/>
        </p:nvSpPr>
        <p:spPr bwMode="auto">
          <a:xfrm>
            <a:off x="1919485" y="2398187"/>
            <a:ext cx="7020475" cy="1768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cs-CZ" sz="5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SBOR ZÁSTUPCŮ VLASTNÍKŮ</a:t>
            </a:r>
          </a:p>
        </p:txBody>
      </p:sp>
    </p:spTree>
    <p:extLst>
      <p:ext uri="{BB962C8B-B14F-4D97-AF65-F5344CB8AC3E}">
        <p14:creationId xmlns:p14="http://schemas.microsoft.com/office/powerpoint/2010/main" val="3094358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128740" y="156114"/>
            <a:ext cx="5035320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800" b="1">
                <a:solidFill>
                  <a:srgbClr val="C7CB08"/>
                </a:solidFill>
              </a:rPr>
              <a:t>I. POZEMKOVÉ ÚPRAVY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0" y="1005084"/>
            <a:ext cx="6672853" cy="5330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4313" indent="-214313"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>
                <a:cs typeface="Times New Roman" panose="02020603050405020304" pitchFamily="18" charset="0"/>
              </a:rPr>
              <a:t>Pozemkovými úpravami se </a:t>
            </a:r>
            <a:r>
              <a:rPr lang="cs-CZ" sz="1600" b="1">
                <a:cs typeface="Times New Roman" panose="02020603050405020304" pitchFamily="18" charset="0"/>
              </a:rPr>
              <a:t>ve veřejném zájmu </a:t>
            </a:r>
            <a:r>
              <a:rPr lang="cs-CZ" sz="1600">
                <a:cs typeface="Times New Roman" panose="02020603050405020304" pitchFamily="18" charset="0"/>
              </a:rPr>
              <a:t>prostorově a funkčně </a:t>
            </a:r>
            <a:r>
              <a:rPr lang="cs-CZ" sz="1600" b="1">
                <a:cs typeface="Times New Roman" panose="02020603050405020304" pitchFamily="18" charset="0"/>
              </a:rPr>
              <a:t>uspořádávají pozemky, scelují se nebo dělí </a:t>
            </a:r>
            <a:r>
              <a:rPr lang="cs-CZ" sz="1600">
                <a:cs typeface="Times New Roman" panose="02020603050405020304" pitchFamily="18" charset="0"/>
              </a:rPr>
              <a:t>a zabezpečuje se jimi </a:t>
            </a:r>
            <a:r>
              <a:rPr lang="cs-CZ" sz="1600" b="1">
                <a:cs typeface="Times New Roman" panose="02020603050405020304" pitchFamily="18" charset="0"/>
              </a:rPr>
              <a:t>přístupnost</a:t>
            </a:r>
            <a:r>
              <a:rPr lang="cs-CZ" sz="1600">
                <a:cs typeface="Times New Roman" panose="02020603050405020304" pitchFamily="18" charset="0"/>
              </a:rPr>
              <a:t> a </a:t>
            </a:r>
            <a:r>
              <a:rPr lang="cs-CZ" sz="1600" b="1">
                <a:cs typeface="Times New Roman" panose="02020603050405020304" pitchFamily="18" charset="0"/>
              </a:rPr>
              <a:t>využití</a:t>
            </a:r>
            <a:r>
              <a:rPr lang="cs-CZ" sz="1600">
                <a:cs typeface="Times New Roman" panose="02020603050405020304" pitchFamily="18" charset="0"/>
              </a:rPr>
              <a:t> pozemků a </a:t>
            </a:r>
            <a:r>
              <a:rPr lang="cs-CZ" sz="1600" b="1">
                <a:cs typeface="Times New Roman" panose="02020603050405020304" pitchFamily="18" charset="0"/>
              </a:rPr>
              <a:t>vyrovnání jejich hranic</a:t>
            </a:r>
            <a:r>
              <a:rPr lang="cs-CZ" sz="1600">
                <a:cs typeface="Times New Roman" panose="02020603050405020304" pitchFamily="18" charset="0"/>
              </a:rPr>
              <a:t> tak, aby se vytvořily podmínky pro racionální hospodaření vlastníků půdy. </a:t>
            </a:r>
          </a:p>
          <a:p>
            <a:pPr marL="0" indent="0"/>
            <a:endParaRPr lang="cs-CZ" sz="160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>
                <a:cs typeface="Times New Roman" panose="02020603050405020304" pitchFamily="18" charset="0"/>
              </a:rPr>
              <a:t>V těchto souvislostech </a:t>
            </a:r>
            <a:r>
              <a:rPr lang="cs-CZ" sz="1600" b="1">
                <a:cs typeface="Times New Roman" panose="02020603050405020304" pitchFamily="18" charset="0"/>
              </a:rPr>
              <a:t>původní pozemky zanikají </a:t>
            </a:r>
            <a:r>
              <a:rPr lang="cs-CZ" sz="1600">
                <a:cs typeface="Times New Roman" panose="02020603050405020304" pitchFamily="18" charset="0"/>
              </a:rPr>
              <a:t>a zároveň se </a:t>
            </a:r>
            <a:r>
              <a:rPr lang="cs-CZ" sz="1600" b="1">
                <a:cs typeface="Times New Roman" panose="02020603050405020304" pitchFamily="18" charset="0"/>
              </a:rPr>
              <a:t>vytvářejí pozemky nové </a:t>
            </a:r>
            <a:r>
              <a:rPr lang="cs-CZ" sz="1600">
                <a:cs typeface="Times New Roman" panose="02020603050405020304" pitchFamily="18" charset="0"/>
              </a:rPr>
              <a:t>k nimž se uspořádávají vlastnická práva a s nimi související věcná břemena. </a:t>
            </a:r>
          </a:p>
          <a:p>
            <a:pPr marL="0" indent="0"/>
            <a:endParaRPr lang="cs-CZ" sz="160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>
                <a:cs typeface="Times New Roman" panose="02020603050405020304" pitchFamily="18" charset="0"/>
              </a:rPr>
              <a:t>Současně se jimi zajišťují podmínky pro </a:t>
            </a:r>
            <a:r>
              <a:rPr lang="cs-CZ" sz="1600" b="1">
                <a:cs typeface="Times New Roman" panose="02020603050405020304" pitchFamily="18" charset="0"/>
              </a:rPr>
              <a:t>zlepšení</a:t>
            </a:r>
            <a:r>
              <a:rPr lang="cs-CZ" sz="1600">
                <a:cs typeface="Times New Roman" panose="02020603050405020304" pitchFamily="18" charset="0"/>
              </a:rPr>
              <a:t> kvality života ve venkovských oblastech včetně napomáhání diverzifikace hospodářské činnosti a zlepšení </a:t>
            </a:r>
            <a:r>
              <a:rPr lang="cs-CZ" sz="1600" b="1">
                <a:cs typeface="Times New Roman" panose="02020603050405020304" pitchFamily="18" charset="0"/>
              </a:rPr>
              <a:t>konkurenceschopnosti zemědělství</a:t>
            </a:r>
            <a:r>
              <a:rPr lang="cs-CZ" sz="1600">
                <a:cs typeface="Times New Roman" panose="02020603050405020304" pitchFamily="18" charset="0"/>
              </a:rPr>
              <a:t>, zlepšení </a:t>
            </a:r>
            <a:r>
              <a:rPr lang="cs-CZ" sz="1600" b="1">
                <a:cs typeface="Times New Roman" panose="02020603050405020304" pitchFamily="18" charset="0"/>
              </a:rPr>
              <a:t>životního prostředí</a:t>
            </a:r>
            <a:r>
              <a:rPr lang="cs-CZ" sz="1600">
                <a:cs typeface="Times New Roman" panose="02020603050405020304" pitchFamily="18" charset="0"/>
              </a:rPr>
              <a:t>, </a:t>
            </a:r>
            <a:r>
              <a:rPr lang="cs-CZ" sz="1600" b="1">
                <a:cs typeface="Times New Roman" panose="02020603050405020304" pitchFamily="18" charset="0"/>
              </a:rPr>
              <a:t>ochranu a zúrodnění půdního fondu, lesní hospodářství </a:t>
            </a:r>
            <a:r>
              <a:rPr lang="cs-CZ" sz="1600">
                <a:cs typeface="Times New Roman" panose="02020603050405020304" pitchFamily="18" charset="0"/>
              </a:rPr>
              <a:t>a </a:t>
            </a:r>
            <a:r>
              <a:rPr lang="cs-CZ" sz="1600" b="1">
                <a:cs typeface="Times New Roman" panose="02020603050405020304" pitchFamily="18" charset="0"/>
              </a:rPr>
              <a:t>vodní hospodářství</a:t>
            </a:r>
            <a:r>
              <a:rPr lang="cs-CZ" sz="1600">
                <a:cs typeface="Times New Roman" panose="02020603050405020304" pitchFamily="18" charset="0"/>
              </a:rPr>
              <a:t> zejména v oblasti </a:t>
            </a:r>
            <a:r>
              <a:rPr lang="cs-CZ" sz="1600" b="1">
                <a:cs typeface="Times New Roman" panose="02020603050405020304" pitchFamily="18" charset="0"/>
              </a:rPr>
              <a:t>snižování</a:t>
            </a:r>
            <a:r>
              <a:rPr lang="cs-CZ" sz="1600">
                <a:cs typeface="Times New Roman" panose="02020603050405020304" pitchFamily="18" charset="0"/>
              </a:rPr>
              <a:t> nepříznivých </a:t>
            </a:r>
            <a:r>
              <a:rPr lang="cs-CZ" sz="1600" b="1">
                <a:cs typeface="Times New Roman" panose="02020603050405020304" pitchFamily="18" charset="0"/>
              </a:rPr>
              <a:t>účinků povodní a sucha</a:t>
            </a:r>
            <a:r>
              <a:rPr lang="cs-CZ" sz="1600">
                <a:cs typeface="Times New Roman" panose="02020603050405020304" pitchFamily="18" charset="0"/>
              </a:rPr>
              <a:t>, řešení odtokových poměrů v krajině a </a:t>
            </a:r>
            <a:r>
              <a:rPr lang="cs-CZ" sz="1600" b="1">
                <a:cs typeface="Times New Roman" panose="02020603050405020304" pitchFamily="18" charset="0"/>
              </a:rPr>
              <a:t>zvýšení ekologické stability krajiny</a:t>
            </a:r>
            <a:r>
              <a:rPr lang="cs-CZ" sz="1600">
                <a:cs typeface="Times New Roman" panose="02020603050405020304" pitchFamily="18" charset="0"/>
              </a:rPr>
              <a:t>.</a:t>
            </a:r>
          </a:p>
          <a:p>
            <a:pPr marL="0" indent="0"/>
            <a:endParaRPr lang="cs-CZ" sz="160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>
                <a:cs typeface="Times New Roman" panose="02020603050405020304" pitchFamily="18" charset="0"/>
              </a:rPr>
              <a:t>Výsledky pozemkových úprav slouží pro </a:t>
            </a:r>
            <a:r>
              <a:rPr lang="cs-CZ" sz="1600" b="1">
                <a:cs typeface="Times New Roman" panose="02020603050405020304" pitchFamily="18" charset="0"/>
              </a:rPr>
              <a:t>obnovu katastrálního operátu </a:t>
            </a:r>
            <a:r>
              <a:rPr lang="cs-CZ" sz="1600">
                <a:cs typeface="Times New Roman" panose="02020603050405020304" pitchFamily="18" charset="0"/>
              </a:rPr>
              <a:t>a jako neopomenutelný podklad </a:t>
            </a:r>
            <a:r>
              <a:rPr lang="cs-CZ" sz="1600" b="1">
                <a:cs typeface="Times New Roman" panose="02020603050405020304" pitchFamily="18" charset="0"/>
              </a:rPr>
              <a:t>pro územní plánování</a:t>
            </a:r>
            <a:r>
              <a:rPr lang="cs-CZ" sz="1600">
                <a:cs typeface="Times New Roman" panose="02020603050405020304" pitchFamily="18" charset="0"/>
              </a:rPr>
              <a:t>.</a:t>
            </a:r>
          </a:p>
          <a:p>
            <a:pPr marL="0" indent="0"/>
            <a:endParaRPr lang="cs-CZ" sz="1800" b="1">
              <a:solidFill>
                <a:srgbClr val="3A9AA0"/>
              </a:solidFill>
            </a:endParaRPr>
          </a:p>
          <a:p>
            <a:pPr marL="285750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cs-CZ" sz="1800">
              <a:solidFill>
                <a:srgbClr val="4A4A49"/>
              </a:solidFill>
            </a:endParaRPr>
          </a:p>
          <a:p>
            <a:pPr marL="0" indent="0">
              <a:buClr>
                <a:srgbClr val="FF6600"/>
              </a:buClr>
              <a:buSzPct val="45000"/>
              <a:buFont typeface="Wingdings" charset="0"/>
              <a:buNone/>
            </a:pPr>
            <a:endParaRPr lang="cs-CZ" sz="2400" b="1">
              <a:solidFill>
                <a:srgbClr val="3A9A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73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949712" y="184778"/>
            <a:ext cx="6166532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800" b="1">
                <a:solidFill>
                  <a:srgbClr val="C7CB08"/>
                </a:solidFill>
              </a:rPr>
              <a:t>V. SBOR ZÁSTUPCŮ VLASTNÍKŮ</a:t>
            </a:r>
          </a:p>
        </p:txBody>
      </p:sp>
      <p:sp>
        <p:nvSpPr>
          <p:cNvPr id="3" name="TextovéPole 2"/>
          <p:cNvSpPr txBox="1"/>
          <p:nvPr/>
        </p:nvSpPr>
        <p:spPr bwMode="auto">
          <a:xfrm>
            <a:off x="2629845" y="1503229"/>
            <a:ext cx="6151418" cy="4261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poradní orgán SPÚ a zpracovatele zvolený z řad vlastníků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zastupuje vlastníky, tlumočí jejich námitky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spolupracuje se zpracovatelem při zpracování návrhu plánu společných zařízení, posuzuje varianty návrhu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vyjadřuje se k připomínkám vlastníků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NEROZHODUJE ZA VLASTNÍKY V OTÁZKÁCH JEJICH VLASTNICTVÍ !!!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lichý počet: minimálně 5 členů + 1 náhradník</a:t>
            </a:r>
          </a:p>
          <a:p>
            <a:pPr>
              <a:buClrTx/>
            </a:pP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	- volení členové</a:t>
            </a:r>
          </a:p>
          <a:p>
            <a:pPr>
              <a:buClrTx/>
            </a:pP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	- nevolení členové: zástupci SPÚ, obce </a:t>
            </a:r>
          </a:p>
          <a:p>
            <a:pPr>
              <a:buClrTx/>
            </a:pP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			+ členové sboru z titulu vlastnictví &gt; 10% 				   výměry v obvodu </a:t>
            </a:r>
            <a:r>
              <a:rPr lang="cs-CZ" err="1">
                <a:latin typeface="Arial" panose="020B0604020202020204" pitchFamily="34" charset="0"/>
                <a:cs typeface="Arial" panose="020B0604020202020204" pitchFamily="34" charset="0"/>
              </a:rPr>
              <a:t>KoPÚ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, pokud o to 					   požádali)</a:t>
            </a:r>
          </a:p>
          <a:p>
            <a:pPr>
              <a:buClrTx/>
            </a:pPr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8827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871215" y="1361906"/>
            <a:ext cx="549737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</a:pP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u="sng">
                <a:latin typeface="Arial" panose="020B0604020202020204" pitchFamily="34" charset="0"/>
                <a:cs typeface="Arial" panose="020B0604020202020204" pitchFamily="34" charset="0"/>
              </a:rPr>
              <a:t>Volení členové sboru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při volbě sboru na úvodním jednání má každý list vlastnictví jeden hlas!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pro zvolení je třeba nadpoloviční počet hlasů přítomných vlastníků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zvolený člen sboru nemůže být nikým zastoupen</a:t>
            </a:r>
          </a:p>
          <a:p>
            <a:pPr>
              <a:buClrTx/>
            </a:pPr>
            <a:endParaRPr lang="cs-CZ" u="s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u="sng">
                <a:latin typeface="Arial" panose="020B0604020202020204" pitchFamily="34" charset="0"/>
                <a:cs typeface="Arial" panose="020B0604020202020204" pitchFamily="34" charset="0"/>
              </a:rPr>
              <a:t>Náhradník člena sboru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: převezme členství pokud některý z řádných členů nemůže nadále vykonávat funkci (odstěhuje se, zemře, apod.)</a:t>
            </a:r>
            <a:endParaRPr lang="cs-CZ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949712" y="184778"/>
            <a:ext cx="6166532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800" b="1">
                <a:solidFill>
                  <a:srgbClr val="C7CB08"/>
                </a:solidFill>
              </a:rPr>
              <a:t>V. SBOR ZÁSTUPCŮ VLASTNÍKŮ</a:t>
            </a:r>
          </a:p>
        </p:txBody>
      </p:sp>
    </p:spTree>
    <p:extLst>
      <p:ext uri="{BB962C8B-B14F-4D97-AF65-F5344CB8AC3E}">
        <p14:creationId xmlns:p14="http://schemas.microsoft.com/office/powerpoint/2010/main" val="23474107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685216" y="168492"/>
            <a:ext cx="5900646" cy="973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800" b="1">
                <a:solidFill>
                  <a:srgbClr val="C7CB08"/>
                </a:solidFill>
              </a:rPr>
              <a:t>V. SBOR ZÁSTUPCŮ VLASTNÍKŮ</a:t>
            </a:r>
          </a:p>
        </p:txBody>
      </p:sp>
      <p:sp>
        <p:nvSpPr>
          <p:cNvPr id="3" name="TextovéPole 2"/>
          <p:cNvSpPr txBox="1"/>
          <p:nvPr/>
        </p:nvSpPr>
        <p:spPr bwMode="auto">
          <a:xfrm>
            <a:off x="2539160" y="932087"/>
            <a:ext cx="4458645" cy="1030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>
              <a:buClrTx/>
              <a:buFontTx/>
              <a:buNone/>
            </a:pPr>
            <a:r>
              <a:rPr lang="cs-CZ" sz="3600" b="1" dirty="0">
                <a:solidFill>
                  <a:srgbClr val="13A54D"/>
                </a:solidFill>
              </a:rPr>
              <a:t>Volba sboru zástupců</a:t>
            </a:r>
          </a:p>
          <a:p>
            <a:pPr algn="ctr"/>
            <a:r>
              <a:rPr lang="cs-CZ" sz="2400" b="1" dirty="0" err="1"/>
              <a:t>KoPÚ</a:t>
            </a:r>
            <a:r>
              <a:rPr lang="cs-CZ" sz="2400" b="1" dirty="0"/>
              <a:t> Kyjov u Krásné Lípy</a:t>
            </a:r>
            <a:endParaRPr lang="cs-CZ" sz="3600" b="1" dirty="0">
              <a:solidFill>
                <a:schemeClr val="accent1"/>
              </a:solidFill>
            </a:endParaRPr>
          </a:p>
        </p:txBody>
      </p:sp>
      <p:sp>
        <p:nvSpPr>
          <p:cNvPr id="6" name="Ohnutý roh 5"/>
          <p:cNvSpPr/>
          <p:nvPr/>
        </p:nvSpPr>
        <p:spPr>
          <a:xfrm>
            <a:off x="6811566" y="4116178"/>
            <a:ext cx="1937007" cy="1579629"/>
          </a:xfrm>
          <a:prstGeom prst="foldedCorner">
            <a:avLst/>
          </a:prstGeom>
          <a:solidFill>
            <a:srgbClr val="F466E0">
              <a:alpha val="47000"/>
            </a:srgbClr>
          </a:solidFill>
          <a:ln>
            <a:solidFill>
              <a:srgbClr val="66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7012968" y="4247709"/>
            <a:ext cx="15342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err="1"/>
              <a:t>KoPÚ</a:t>
            </a:r>
            <a:r>
              <a:rPr lang="cs-CZ" sz="1400" b="1"/>
              <a:t> Kyjov</a:t>
            </a:r>
          </a:p>
          <a:p>
            <a:pPr algn="ctr"/>
            <a:r>
              <a:rPr lang="cs-CZ" sz="2000"/>
              <a:t>SLOŽENÍ SBORU</a:t>
            </a:r>
          </a:p>
          <a:p>
            <a:pPr algn="ctr"/>
            <a:r>
              <a:rPr lang="cs-CZ" sz="1000"/>
              <a:t>-</a:t>
            </a:r>
          </a:p>
          <a:p>
            <a:pPr algn="ctr"/>
            <a:r>
              <a:rPr lang="cs-CZ" sz="2000"/>
              <a:t>ANO</a:t>
            </a:r>
          </a:p>
        </p:txBody>
      </p:sp>
      <p:sp>
        <p:nvSpPr>
          <p:cNvPr id="8" name="TextovéPole 7"/>
          <p:cNvSpPr txBox="1"/>
          <p:nvPr/>
        </p:nvSpPr>
        <p:spPr bwMode="auto">
          <a:xfrm>
            <a:off x="681810" y="1999355"/>
            <a:ext cx="6904052" cy="3954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>
              <a:buClrTx/>
            </a:pPr>
            <a:r>
              <a:rPr lang="cs-CZ" sz="2800" b="1" u="sng" dirty="0"/>
              <a:t>Nevolení členové 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sz="2000" b="1" dirty="0"/>
              <a:t>zástupce Města Krásná Lípa: 	Jan Kolář, starosta města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sz="2000" b="1" dirty="0"/>
              <a:t>zástupce SPÚ: 				</a:t>
            </a:r>
            <a:r>
              <a:rPr lang="cs-CZ" sz="2000" b="1" dirty="0" smtClean="0"/>
              <a:t>	Ing</a:t>
            </a:r>
            <a:r>
              <a:rPr lang="cs-CZ" sz="2000" b="1" dirty="0"/>
              <a:t>. Martin Suchý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sz="2000" b="1" dirty="0"/>
              <a:t>vlastník &gt; 10% výměry pozemků v obvodu </a:t>
            </a:r>
            <a:r>
              <a:rPr lang="cs-CZ" sz="2000" b="1" dirty="0" err="1"/>
              <a:t>KoPÚ</a:t>
            </a:r>
            <a:r>
              <a:rPr lang="cs-CZ" sz="2000" b="1" dirty="0"/>
              <a:t>:	</a:t>
            </a:r>
          </a:p>
          <a:p>
            <a:pPr>
              <a:buClrTx/>
            </a:pPr>
            <a:r>
              <a:rPr lang="cs-CZ" sz="2000" b="1" dirty="0"/>
              <a:t>							</a:t>
            </a:r>
            <a:r>
              <a:rPr lang="cs-CZ" sz="2000" b="1" dirty="0" smtClean="0"/>
              <a:t>	p</a:t>
            </a:r>
            <a:r>
              <a:rPr lang="cs-CZ" sz="2000" b="1" dirty="0"/>
              <a:t>. Miroslav </a:t>
            </a:r>
            <a:r>
              <a:rPr lang="cs-CZ" sz="2000" b="1" dirty="0" err="1"/>
              <a:t>Faflák</a:t>
            </a:r>
            <a:endParaRPr lang="cs-CZ" sz="2000" b="1" dirty="0"/>
          </a:p>
          <a:p>
            <a:pPr>
              <a:buClrTx/>
            </a:pPr>
            <a:r>
              <a:rPr lang="cs-CZ" b="1" dirty="0"/>
              <a:t>			</a:t>
            </a:r>
          </a:p>
          <a:p>
            <a:pPr>
              <a:buClrTx/>
            </a:pPr>
            <a:r>
              <a:rPr lang="cs-CZ" sz="2800" b="1" u="sng" dirty="0"/>
              <a:t>Volení členové</a:t>
            </a:r>
            <a:r>
              <a:rPr lang="cs-CZ" sz="2800" b="1" dirty="0"/>
              <a:t> </a:t>
            </a:r>
            <a:r>
              <a:rPr lang="cs-CZ" sz="2400" b="1" dirty="0"/>
              <a:t>- navrženi: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sz="2400" b="1" dirty="0"/>
              <a:t>p. Petr </a:t>
            </a:r>
            <a:r>
              <a:rPr lang="cs-CZ" sz="2400" b="1" dirty="0" err="1"/>
              <a:t>Dastych</a:t>
            </a:r>
            <a:endParaRPr lang="cs-CZ" sz="2400" b="1" dirty="0"/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sz="2400" b="1" dirty="0"/>
              <a:t>p. Václav </a:t>
            </a:r>
            <a:r>
              <a:rPr lang="cs-CZ" sz="2400" b="1" dirty="0" err="1"/>
              <a:t>Pešťák</a:t>
            </a:r>
            <a:endParaRPr lang="cs-CZ" sz="2400" b="1" dirty="0"/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sz="2400" b="1" dirty="0"/>
              <a:t>p. Karel Mareš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sz="2400" b="1" dirty="0"/>
              <a:t>náhradník: Bc. Jitka Hodková</a:t>
            </a:r>
          </a:p>
        </p:txBody>
      </p:sp>
    </p:spTree>
    <p:extLst>
      <p:ext uri="{BB962C8B-B14F-4D97-AF65-F5344CB8AC3E}">
        <p14:creationId xmlns:p14="http://schemas.microsoft.com/office/powerpoint/2010/main" val="391054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685216" y="278220"/>
            <a:ext cx="5900646" cy="753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800" b="1">
                <a:solidFill>
                  <a:srgbClr val="C7CB08"/>
                </a:solidFill>
              </a:rPr>
              <a:t>V. SBOR ZÁSTUPCŮ VLASTNÍKŮ</a:t>
            </a:r>
          </a:p>
        </p:txBody>
      </p:sp>
      <p:sp>
        <p:nvSpPr>
          <p:cNvPr id="3" name="TextovéPole 2"/>
          <p:cNvSpPr txBox="1"/>
          <p:nvPr/>
        </p:nvSpPr>
        <p:spPr bwMode="auto">
          <a:xfrm>
            <a:off x="2539160" y="1141593"/>
            <a:ext cx="4458645" cy="1091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>
              <a:buClrTx/>
              <a:buFontTx/>
              <a:buNone/>
            </a:pPr>
            <a:r>
              <a:rPr lang="cs-CZ" sz="3600" b="1" dirty="0">
                <a:solidFill>
                  <a:srgbClr val="13A54D"/>
                </a:solidFill>
              </a:rPr>
              <a:t>Volba sboru zástupců</a:t>
            </a:r>
          </a:p>
          <a:p>
            <a:pPr algn="ctr"/>
            <a:r>
              <a:rPr lang="cs-CZ" sz="2800" b="1" dirty="0" err="1"/>
              <a:t>KoPÚ</a:t>
            </a:r>
            <a:r>
              <a:rPr lang="cs-CZ" sz="2800" b="1" dirty="0"/>
              <a:t> Krásný Buk</a:t>
            </a:r>
            <a:endParaRPr lang="cs-CZ" sz="3600" b="1" dirty="0">
              <a:solidFill>
                <a:schemeClr val="accent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 bwMode="auto">
          <a:xfrm>
            <a:off x="912453" y="2464275"/>
            <a:ext cx="5841536" cy="346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>
              <a:buClrTx/>
            </a:pPr>
            <a:r>
              <a:rPr lang="cs-CZ" sz="2800" b="1" u="sng" dirty="0"/>
              <a:t>Nevolení členové 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b="1" dirty="0"/>
              <a:t>zástupce Města Krásná Lípa: 	Jan Kolář, starosta města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b="1" dirty="0"/>
              <a:t>zástupce SPÚ: 				Ing. Martin Suchý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b="1" dirty="0"/>
              <a:t>vlastníci &gt; 10% výměry pozemků v obvodu </a:t>
            </a:r>
            <a:r>
              <a:rPr lang="cs-CZ" b="1" dirty="0" err="1"/>
              <a:t>KoPÚ</a:t>
            </a:r>
            <a:r>
              <a:rPr lang="cs-CZ" b="1" dirty="0"/>
              <a:t>:</a:t>
            </a:r>
          </a:p>
          <a:p>
            <a:pPr>
              <a:buClrTx/>
            </a:pPr>
            <a:r>
              <a:rPr lang="cs-CZ" b="1" dirty="0"/>
              <a:t>							p. Miroslav </a:t>
            </a:r>
            <a:r>
              <a:rPr lang="cs-CZ" b="1" dirty="0" err="1"/>
              <a:t>Faflák</a:t>
            </a:r>
            <a:endParaRPr lang="cs-CZ" b="1" dirty="0"/>
          </a:p>
          <a:p>
            <a:pPr lvl="2"/>
            <a:r>
              <a:rPr lang="cs-CZ" b="1" dirty="0"/>
              <a:t>					p. Petr </a:t>
            </a:r>
            <a:r>
              <a:rPr lang="cs-CZ" b="1" dirty="0" err="1"/>
              <a:t>Dastych</a:t>
            </a:r>
            <a:endParaRPr lang="cs-CZ" b="1" dirty="0"/>
          </a:p>
          <a:p>
            <a:pPr>
              <a:buClrTx/>
            </a:pPr>
            <a:r>
              <a:rPr lang="cs-CZ" sz="1200" b="1" dirty="0"/>
              <a:t>			</a:t>
            </a:r>
          </a:p>
          <a:p>
            <a:pPr>
              <a:buClrTx/>
            </a:pPr>
            <a:r>
              <a:rPr lang="cs-CZ" sz="2800" b="1" u="sng" dirty="0"/>
              <a:t>Volení členové</a:t>
            </a:r>
            <a:r>
              <a:rPr lang="cs-CZ" sz="2800" b="1" dirty="0"/>
              <a:t> </a:t>
            </a:r>
            <a:r>
              <a:rPr lang="cs-CZ" sz="2400" b="1" dirty="0"/>
              <a:t>- navrženi: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sz="2000" b="1" dirty="0"/>
              <a:t>p. Václav </a:t>
            </a:r>
            <a:r>
              <a:rPr lang="cs-CZ" sz="2000" b="1" dirty="0" err="1"/>
              <a:t>Pešťák</a:t>
            </a:r>
            <a:endParaRPr lang="cs-CZ" sz="2000" b="1" dirty="0"/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sz="2000" b="1" dirty="0"/>
              <a:t>p. Karel Mareš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sz="2000" b="1" dirty="0"/>
              <a:t>náhradník: Ing. Hana </a:t>
            </a:r>
            <a:r>
              <a:rPr lang="cs-CZ" sz="2000" b="1" dirty="0" err="1"/>
              <a:t>Dastychová</a:t>
            </a:r>
            <a:endParaRPr lang="cs-CZ" sz="2000" b="1" dirty="0">
              <a:solidFill>
                <a:srgbClr val="FFFFFF"/>
              </a:solidFill>
            </a:endParaRPr>
          </a:p>
        </p:txBody>
      </p:sp>
      <p:sp>
        <p:nvSpPr>
          <p:cNvPr id="7" name="Ohnutý roh 6"/>
          <p:cNvSpPr/>
          <p:nvPr/>
        </p:nvSpPr>
        <p:spPr>
          <a:xfrm>
            <a:off x="6527921" y="4557824"/>
            <a:ext cx="1937007" cy="1565600"/>
          </a:xfrm>
          <a:prstGeom prst="foldedCorner">
            <a:avLst/>
          </a:prstGeom>
          <a:solidFill>
            <a:srgbClr val="56C7CA">
              <a:alpha val="47000"/>
            </a:srgbClr>
          </a:solidFill>
          <a:ln>
            <a:solidFill>
              <a:srgbClr val="66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6729323" y="4663515"/>
            <a:ext cx="153420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err="1"/>
              <a:t>KoPÚ</a:t>
            </a:r>
            <a:r>
              <a:rPr lang="cs-CZ" sz="1200" b="1"/>
              <a:t> Krásný Buk</a:t>
            </a:r>
          </a:p>
          <a:p>
            <a:pPr algn="ctr"/>
            <a:r>
              <a:rPr lang="cs-CZ" sz="2000"/>
              <a:t>SLOŽENÍ SBORU</a:t>
            </a:r>
          </a:p>
          <a:p>
            <a:pPr algn="ctr"/>
            <a:r>
              <a:rPr lang="cs-CZ" sz="1000"/>
              <a:t>-</a:t>
            </a:r>
          </a:p>
          <a:p>
            <a:pPr algn="ctr"/>
            <a:r>
              <a:rPr lang="cs-CZ" sz="2000"/>
              <a:t>ANO</a:t>
            </a:r>
          </a:p>
        </p:txBody>
      </p:sp>
    </p:spTree>
    <p:extLst>
      <p:ext uri="{BB962C8B-B14F-4D97-AF65-F5344CB8AC3E}">
        <p14:creationId xmlns:p14="http://schemas.microsoft.com/office/powerpoint/2010/main" val="129568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 bwMode="auto">
          <a:xfrm>
            <a:off x="83127" y="2584502"/>
            <a:ext cx="1262024" cy="1214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>
              <a:buClrTx/>
              <a:buFontTx/>
              <a:buNone/>
            </a:pPr>
            <a:r>
              <a:rPr lang="cs-CZ" sz="7200" b="1">
                <a:solidFill>
                  <a:srgbClr val="FFFFFF"/>
                </a:solidFill>
              </a:rPr>
              <a:t>VI.</a:t>
            </a:r>
          </a:p>
        </p:txBody>
      </p:sp>
      <p:sp>
        <p:nvSpPr>
          <p:cNvPr id="3" name="TextovéPole 2"/>
          <p:cNvSpPr txBox="1"/>
          <p:nvPr/>
        </p:nvSpPr>
        <p:spPr bwMode="auto">
          <a:xfrm>
            <a:off x="1979940" y="2637402"/>
            <a:ext cx="6944906" cy="1214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cs-CZ" sz="7200" b="1">
                <a:solidFill>
                  <a:srgbClr val="FFFFFF"/>
                </a:solidFill>
              </a:rPr>
              <a:t>INFORMACE</a:t>
            </a:r>
          </a:p>
        </p:txBody>
      </p:sp>
    </p:spTree>
    <p:extLst>
      <p:ext uri="{BB962C8B-B14F-4D97-AF65-F5344CB8AC3E}">
        <p14:creationId xmlns:p14="http://schemas.microsoft.com/office/powerpoint/2010/main" val="2531134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103200" y="259200"/>
            <a:ext cx="2541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cs-CZ" sz="2800" b="1">
                <a:solidFill>
                  <a:srgbClr val="C7CB08"/>
                </a:solidFill>
              </a:rPr>
              <a:t>VI. INFORMACE</a:t>
            </a:r>
          </a:p>
        </p:txBody>
      </p:sp>
      <p:sp>
        <p:nvSpPr>
          <p:cNvPr id="3" name="Obdélník 2"/>
          <p:cNvSpPr>
            <a:spLocks noChangeArrowheads="1"/>
          </p:cNvSpPr>
          <p:nvPr/>
        </p:nvSpPr>
        <p:spPr bwMode="auto">
          <a:xfrm>
            <a:off x="464625" y="1368000"/>
            <a:ext cx="6065775" cy="422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996633"/>
                </a:solidFill>
              </a:rPr>
              <a:t>Vypořádání podílového spoluvlastnictví, výkup, dar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endParaRPr lang="cs-CZ" altLang="cs-CZ" sz="1100" b="1">
              <a:solidFill>
                <a:srgbClr val="996633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996633"/>
                </a:solidFill>
              </a:rPr>
              <a:t>V rámci komplexních pozemkových úprav lze požádat Pobočku o vypořádání podílového spoluvlastnictví na listu vlastnictví.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996633"/>
                </a:solidFill>
              </a:rPr>
              <a:t>Vlastníci daného listu vlastnictví musí všichni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996633"/>
                </a:solidFill>
              </a:rPr>
              <a:t>s vypořádáním souhlasit.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996633"/>
                </a:solidFill>
              </a:rPr>
              <a:t> </a:t>
            </a:r>
            <a:r>
              <a:rPr lang="cs-CZ" altLang="cs-CZ" sz="1600" b="1">
                <a:solidFill>
                  <a:srgbClr val="3399FF"/>
                </a:solidFill>
              </a:rPr>
              <a:t>(nelze v případě společného jmění manželů)</a:t>
            </a:r>
            <a:endParaRPr lang="cs-CZ" altLang="cs-CZ" sz="1600">
              <a:solidFill>
                <a:srgbClr val="3399FF"/>
              </a:solidFill>
            </a:endParaRP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cs-CZ" altLang="cs-CZ" sz="1400">
                <a:solidFill>
                  <a:srgbClr val="996633"/>
                </a:solidFill>
              </a:rPr>
              <a:t>(vzor dohody o vypořádání spoluvlastnictví může pobočka poskytnout) 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endParaRPr lang="cs-CZ" altLang="cs-CZ" sz="1800">
              <a:solidFill>
                <a:srgbClr val="996633"/>
              </a:solidFill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cs-CZ" altLang="cs-CZ" sz="1800">
                <a:solidFill>
                  <a:srgbClr val="996633"/>
                </a:solidFill>
              </a:rPr>
              <a:t>Pobočka může, pokud je to potřebné, v průběhu pozemkové úpravy vykupovat se souhlasem vlastníka pozemky nebo spoluvlastnické podíly k nim, 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cs-CZ" altLang="cs-CZ" sz="1800">
                <a:solidFill>
                  <a:srgbClr val="996633"/>
                </a:solidFill>
              </a:rPr>
              <a:t>příp. přijmout dar. </a:t>
            </a:r>
          </a:p>
        </p:txBody>
      </p:sp>
    </p:spTree>
    <p:extLst>
      <p:ext uri="{BB962C8B-B14F-4D97-AF65-F5344CB8AC3E}">
        <p14:creationId xmlns:p14="http://schemas.microsoft.com/office/powerpoint/2010/main" val="25962766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556746" y="184778"/>
            <a:ext cx="6166532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sz="2800" b="1">
                <a:solidFill>
                  <a:srgbClr val="C7CB08"/>
                </a:solidFill>
              </a:rPr>
              <a:t>VI. INFORMACE</a:t>
            </a:r>
          </a:p>
        </p:txBody>
      </p:sp>
      <p:sp>
        <p:nvSpPr>
          <p:cNvPr id="3" name="TextovéPole 2"/>
          <p:cNvSpPr txBox="1"/>
          <p:nvPr/>
        </p:nvSpPr>
        <p:spPr bwMode="auto">
          <a:xfrm>
            <a:off x="653236" y="1102135"/>
            <a:ext cx="5933038" cy="3984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>
              <a:buClrTx/>
              <a:buFontTx/>
              <a:buNone/>
            </a:pPr>
            <a:r>
              <a:rPr lang="cs-CZ" b="1" u="sng"/>
              <a:t>Zastupování na základě plné moci</a:t>
            </a:r>
            <a:r>
              <a:rPr lang="cs-CZ" b="1"/>
              <a:t>: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b="1"/>
              <a:t>k určitému jednomu úkonu – nemusí být ověřená plná moc  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b="1"/>
              <a:t>k celému řízení o pozemkových úpravách – nutná úředně ověřená plná moc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endParaRPr lang="cs-CZ" b="1"/>
          </a:p>
          <a:p>
            <a:pPr>
              <a:buClrTx/>
            </a:pPr>
            <a:r>
              <a:rPr lang="cs-CZ" b="1" u="sng"/>
              <a:t>Žádost o spolupráci vlastníků s pobočkou a zpracovatelem</a:t>
            </a:r>
            <a:r>
              <a:rPr lang="cs-CZ" b="1"/>
              <a:t>: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b="1"/>
              <a:t>přebírejte dopisy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b="1" err="1"/>
              <a:t>hlašte</a:t>
            </a:r>
            <a:r>
              <a:rPr lang="cs-CZ" b="1"/>
              <a:t> všechny změny ve vlastnictví v průběhu řízení             o </a:t>
            </a:r>
            <a:r>
              <a:rPr lang="cs-CZ" b="1" err="1"/>
              <a:t>KoPÚ</a:t>
            </a:r>
            <a:r>
              <a:rPr lang="cs-CZ" b="1"/>
              <a:t> (prodej, změna adresy, úmrtí…)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b="1"/>
              <a:t>prosíme o aktivní spolupráci, např. účast na svolaných jednáních a šetřeních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b="1"/>
              <a:t>zápis z úvodního jednání a prezentace budou zveřejněny     na stránkách Města Krásná Lípa</a:t>
            </a:r>
          </a:p>
        </p:txBody>
      </p:sp>
      <p:sp>
        <p:nvSpPr>
          <p:cNvPr id="4" name="TextovéPole 3"/>
          <p:cNvSpPr txBox="1"/>
          <p:nvPr/>
        </p:nvSpPr>
        <p:spPr bwMode="auto">
          <a:xfrm>
            <a:off x="773018" y="5228801"/>
            <a:ext cx="5365488" cy="84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cs-CZ"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DĚKUJEME ZA POZORNOST </a:t>
            </a:r>
          </a:p>
          <a:p>
            <a:pPr algn="ctr">
              <a:buClrTx/>
              <a:buFontTx/>
              <a:buNone/>
            </a:pPr>
            <a:r>
              <a:rPr lang="cs-CZ"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TĚŠÍME SE NA SPOLUPRÁCI</a:t>
            </a:r>
          </a:p>
        </p:txBody>
      </p:sp>
    </p:spTree>
    <p:extLst>
      <p:ext uri="{BB962C8B-B14F-4D97-AF65-F5344CB8AC3E}">
        <p14:creationId xmlns:p14="http://schemas.microsoft.com/office/powerpoint/2010/main" val="1802424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20" y="926260"/>
            <a:ext cx="2711993" cy="203399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"/>
          <a:stretch/>
        </p:blipFill>
        <p:spPr>
          <a:xfrm>
            <a:off x="88684" y="4161812"/>
            <a:ext cx="2808030" cy="213812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84721" y="3060565"/>
            <a:ext cx="2633819" cy="101566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u="sng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OPATŘENÍ            KE ZPŘÍSTUPNĚNÍ POZEMKŮ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548" y="882846"/>
            <a:ext cx="2986916" cy="207740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6"/>
          <a:stretch/>
        </p:blipFill>
        <p:spPr>
          <a:xfrm>
            <a:off x="5949549" y="4161812"/>
            <a:ext cx="2986915" cy="2144597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949548" y="3145392"/>
            <a:ext cx="2986916" cy="70788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u="sng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VODOHOSPODÁŘSKÁ OPATŘENÍ</a:t>
            </a:r>
            <a:endParaRPr lang="cs-CZ" sz="2000" b="1" u="sng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399" y="868834"/>
            <a:ext cx="2893736" cy="209142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300" y="4161812"/>
            <a:ext cx="2850835" cy="2138126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2946399" y="3037685"/>
            <a:ext cx="2850835" cy="101566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u="sng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OPATŘENÍ                    K OCHRANĚ A TVORBĚ ŽP</a:t>
            </a:r>
          </a:p>
        </p:txBody>
      </p:sp>
    </p:spTree>
    <p:extLst>
      <p:ext uri="{BB962C8B-B14F-4D97-AF65-F5344CB8AC3E}">
        <p14:creationId xmlns:p14="http://schemas.microsoft.com/office/powerpoint/2010/main" val="263014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060726" y="156114"/>
            <a:ext cx="5035320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800" b="1">
                <a:solidFill>
                  <a:srgbClr val="C7CB08"/>
                </a:solidFill>
              </a:rPr>
              <a:t>I. POZEMKOVÉ ÚPRAVY</a:t>
            </a:r>
          </a:p>
        </p:txBody>
      </p:sp>
      <p:pic>
        <p:nvPicPr>
          <p:cNvPr id="6" name="Picture 1027" descr="puvod_pozem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" r="4614"/>
          <a:stretch>
            <a:fillRect/>
          </a:stretch>
        </p:blipFill>
        <p:spPr bwMode="auto">
          <a:xfrm>
            <a:off x="171450" y="1887538"/>
            <a:ext cx="4200525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28" descr="navr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" t="4843" r="9444"/>
          <a:stretch>
            <a:fillRect/>
          </a:stretch>
        </p:blipFill>
        <p:spPr bwMode="auto">
          <a:xfrm>
            <a:off x="4524375" y="1887538"/>
            <a:ext cx="4408487" cy="35099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1618" y="1362076"/>
            <a:ext cx="1500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cs-CZ" altLang="cs-CZ" b="1">
                <a:solidFill>
                  <a:srgbClr val="3399FF"/>
                </a:solidFill>
              </a:rPr>
              <a:t>Před </a:t>
            </a:r>
            <a:r>
              <a:rPr lang="cs-CZ" altLang="cs-CZ" b="1" err="1">
                <a:solidFill>
                  <a:srgbClr val="3399FF"/>
                </a:solidFill>
              </a:rPr>
              <a:t>KoP</a:t>
            </a:r>
            <a:r>
              <a:rPr lang="cs-CZ" altLang="cs-CZ" b="1" err="1">
                <a:solidFill>
                  <a:srgbClr val="3399FF"/>
                </a:solidFill>
                <a:latin typeface="Calibri" pitchFamily="34" charset="0"/>
              </a:rPr>
              <a:t>Ú</a:t>
            </a:r>
            <a:endParaRPr lang="cs-CZ" altLang="cs-CZ" b="1">
              <a:solidFill>
                <a:srgbClr val="3399FF"/>
              </a:solidFill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6157118" y="1370014"/>
            <a:ext cx="1143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cs-CZ" altLang="cs-CZ" b="1">
                <a:solidFill>
                  <a:srgbClr val="3399FF"/>
                </a:solidFill>
              </a:rPr>
              <a:t>Po </a:t>
            </a:r>
            <a:r>
              <a:rPr lang="cs-CZ" altLang="cs-CZ" b="1" err="1">
                <a:solidFill>
                  <a:srgbClr val="3399FF"/>
                </a:solidFill>
              </a:rPr>
              <a:t>KoP</a:t>
            </a:r>
            <a:r>
              <a:rPr lang="cs-CZ" altLang="cs-CZ" b="1" err="1">
                <a:solidFill>
                  <a:srgbClr val="3399FF"/>
                </a:solidFill>
                <a:latin typeface="Calibri" pitchFamily="34" charset="0"/>
              </a:rPr>
              <a:t>Ú</a:t>
            </a:r>
            <a:endParaRPr lang="cs-CZ" altLang="cs-CZ" b="1">
              <a:solidFill>
                <a:srgbClr val="3399FF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6305550" y="3638549"/>
            <a:ext cx="704850" cy="352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xmlns="" id="{A04C1036-D035-420B-B943-D873C7E716D5}"/>
              </a:ext>
            </a:extLst>
          </p:cNvPr>
          <p:cNvSpPr/>
          <p:nvPr/>
        </p:nvSpPr>
        <p:spPr>
          <a:xfrm>
            <a:off x="3774643" y="1887538"/>
            <a:ext cx="597332" cy="2923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677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 bwMode="auto">
          <a:xfrm>
            <a:off x="90685" y="2372906"/>
            <a:ext cx="1420720" cy="1876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>
              <a:buClrTx/>
              <a:buFontTx/>
              <a:buNone/>
            </a:pPr>
            <a:r>
              <a:rPr lang="cs-CZ" sz="11500" b="1">
                <a:solidFill>
                  <a:srgbClr val="FFFFFF"/>
                </a:solidFill>
              </a:rPr>
              <a:t>II.</a:t>
            </a:r>
          </a:p>
        </p:txBody>
      </p:sp>
      <p:sp>
        <p:nvSpPr>
          <p:cNvPr id="3" name="TextovéPole 2"/>
          <p:cNvSpPr txBox="1"/>
          <p:nvPr/>
        </p:nvSpPr>
        <p:spPr bwMode="auto">
          <a:xfrm>
            <a:off x="2312450" y="2531603"/>
            <a:ext cx="6264774" cy="1337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cs-CZ" sz="8000" b="1">
                <a:solidFill>
                  <a:srgbClr val="FFFFFF"/>
                </a:solidFill>
              </a:rPr>
              <a:t>LEGISLATIVA</a:t>
            </a:r>
          </a:p>
        </p:txBody>
      </p:sp>
    </p:spTree>
    <p:extLst>
      <p:ext uri="{BB962C8B-B14F-4D97-AF65-F5344CB8AC3E}">
        <p14:creationId xmlns:p14="http://schemas.microsoft.com/office/powerpoint/2010/main" val="1999399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916049" y="201456"/>
            <a:ext cx="4739218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800" b="1">
                <a:solidFill>
                  <a:srgbClr val="C7CB08"/>
                </a:solidFill>
              </a:rPr>
              <a:t>II. LEGISLATIVA</a:t>
            </a:r>
          </a:p>
        </p:txBody>
      </p:sp>
      <p:sp>
        <p:nvSpPr>
          <p:cNvPr id="2" name="TextovéPole 1"/>
          <p:cNvSpPr txBox="1"/>
          <p:nvPr/>
        </p:nvSpPr>
        <p:spPr bwMode="auto">
          <a:xfrm>
            <a:off x="3053038" y="1345150"/>
            <a:ext cx="5410830" cy="333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>
              <a:buClrTx/>
              <a:buFontTx/>
              <a:buNone/>
            </a:pPr>
            <a:r>
              <a:rPr lang="cs-CZ" sz="2800" b="1" u="sng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Zákon č. 139/2002 Sb.</a:t>
            </a:r>
          </a:p>
          <a:p>
            <a:pPr>
              <a:buClrTx/>
              <a:buFontTx/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o pozemkových úpravách a pozemkových úřadech</a:t>
            </a:r>
          </a:p>
          <a:p>
            <a:pPr>
              <a:buClrTx/>
              <a:buFontTx/>
              <a:buNone/>
            </a:pP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cs-CZ" sz="2800" b="1" u="sng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Vyhláška č. 13/2014 Sb.</a:t>
            </a:r>
          </a:p>
          <a:p>
            <a:pPr>
              <a:buClrTx/>
              <a:buFontTx/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o postupu při provádění pozemkových úprav a náležitostech návrhu pozemkových úprav</a:t>
            </a:r>
          </a:p>
          <a:p>
            <a:pPr>
              <a:buClrTx/>
              <a:buFontTx/>
              <a:buNone/>
            </a:pP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cs-CZ" sz="2800" b="1" u="sng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Zákon č. 503/2012 Sb.</a:t>
            </a:r>
          </a:p>
          <a:p>
            <a:pPr>
              <a:buClrTx/>
              <a:buFontTx/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o Státním pozemkovém úřadu</a:t>
            </a:r>
          </a:p>
        </p:txBody>
      </p:sp>
    </p:spTree>
    <p:extLst>
      <p:ext uri="{BB962C8B-B14F-4D97-AF65-F5344CB8AC3E}">
        <p14:creationId xmlns:p14="http://schemas.microsoft.com/office/powerpoint/2010/main" val="52066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ROYALCANINE_theme1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CCCCCC"/>
      </a:lt2>
      <a:accent1>
        <a:srgbClr val="C7CB08"/>
      </a:accent1>
      <a:accent2>
        <a:srgbClr val="13A54D"/>
      </a:accent2>
      <a:accent3>
        <a:srgbClr val="6F381A"/>
      </a:accent3>
      <a:accent4>
        <a:srgbClr val="354261"/>
      </a:accent4>
      <a:accent5>
        <a:srgbClr val="8D6A8E"/>
      </a:accent5>
      <a:accent6>
        <a:srgbClr val="4A4A49"/>
      </a:accent6>
      <a:hlink>
        <a:srgbClr val="00A7BD"/>
      </a:hlink>
      <a:folHlink>
        <a:srgbClr val="EE753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>
              <a:solidFill>
                <a:srgbClr val="3465A4"/>
              </a:solidFill>
              <a:round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lIns="90000" tIns="60840" rIns="90000" bIns="45000"/>
      <a:lstStyle>
        <a:defPPr>
          <a:buClrTx/>
          <a:buFontTx/>
          <a:buNone/>
          <a:defRPr b="1" dirty="0">
            <a:solidFill>
              <a:srgbClr val="FFFFFF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10869</TotalTime>
  <Words>2182</Words>
  <Application>Microsoft Office PowerPoint</Application>
  <PresentationFormat>Předvádění na obrazovce (4:3)</PresentationFormat>
  <Paragraphs>363</Paragraphs>
  <Slides>56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56</vt:i4>
      </vt:variant>
    </vt:vector>
  </HeadingPairs>
  <TitlesOfParts>
    <vt:vector size="57" baseType="lpstr">
      <vt:lpstr>ROYALCANINE_theme1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Lucka</dc:creator>
  <cp:lastModifiedBy>kino kino</cp:lastModifiedBy>
  <cp:revision>562</cp:revision>
  <cp:lastPrinted>2017-03-10T12:48:15Z</cp:lastPrinted>
  <dcterms:created xsi:type="dcterms:W3CDTF">2016-03-27T18:11:46Z</dcterms:created>
  <dcterms:modified xsi:type="dcterms:W3CDTF">2019-07-17T13:26:49Z</dcterms:modified>
</cp:coreProperties>
</file>